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9" r:id="rId3"/>
    <p:sldId id="269" r:id="rId4"/>
    <p:sldId id="270" r:id="rId5"/>
    <p:sldId id="271" r:id="rId6"/>
    <p:sldId id="272" r:id="rId7"/>
    <p:sldId id="273" r:id="rId8"/>
    <p:sldId id="274" r:id="rId9"/>
    <p:sldId id="275" r:id="rId10"/>
    <p:sldId id="257" r:id="rId11"/>
    <p:sldId id="258" r:id="rId12"/>
    <p:sldId id="260" r:id="rId13"/>
    <p:sldId id="262" r:id="rId14"/>
    <p:sldId id="261" r:id="rId15"/>
    <p:sldId id="263" r:id="rId16"/>
    <p:sldId id="266" r:id="rId17"/>
    <p:sldId id="267" r:id="rId18"/>
    <p:sldId id="264" r:id="rId19"/>
    <p:sldId id="26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0827"/>
  </p:normalViewPr>
  <p:slideViewPr>
    <p:cSldViewPr snapToGrid="0" snapToObjects="1">
      <p:cViewPr varScale="1">
        <p:scale>
          <a:sx n="102" d="100"/>
          <a:sy n="102" d="100"/>
        </p:scale>
        <p:origin x="952" y="19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7C7F45-8C36-5C4F-9331-BF44CEE1AF8A}" type="datetimeFigureOut">
              <a:rPr lang="en-US" smtClean="0"/>
              <a:t>6/7/20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5FFA35-DEF6-D348-AFEB-03D174E04C95}" type="slidenum">
              <a:rPr lang="en-US" smtClean="0"/>
              <a:t>‹#›</a:t>
            </a:fld>
            <a:endParaRPr lang="en-US"/>
          </a:p>
        </p:txBody>
      </p:sp>
    </p:spTree>
    <p:extLst>
      <p:ext uri="{BB962C8B-B14F-4D97-AF65-F5344CB8AC3E}">
        <p14:creationId xmlns:p14="http://schemas.microsoft.com/office/powerpoint/2010/main" val="1588833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FFA35-DEF6-D348-AFEB-03D174E04C95}" type="slidenum">
              <a:rPr lang="en-US" smtClean="0"/>
              <a:t>1</a:t>
            </a:fld>
            <a:endParaRPr lang="en-US"/>
          </a:p>
        </p:txBody>
      </p:sp>
    </p:spTree>
    <p:extLst>
      <p:ext uri="{BB962C8B-B14F-4D97-AF65-F5344CB8AC3E}">
        <p14:creationId xmlns:p14="http://schemas.microsoft.com/office/powerpoint/2010/main" val="1963731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不讲基本的</a:t>
            </a:r>
            <a:endParaRPr lang="en-US" dirty="0"/>
          </a:p>
        </p:txBody>
      </p:sp>
      <p:sp>
        <p:nvSpPr>
          <p:cNvPr id="4" name="Slide Number Placeholder 3"/>
          <p:cNvSpPr>
            <a:spLocks noGrp="1"/>
          </p:cNvSpPr>
          <p:nvPr>
            <p:ph type="sldNum" sz="quarter" idx="5"/>
          </p:nvPr>
        </p:nvSpPr>
        <p:spPr/>
        <p:txBody>
          <a:bodyPr/>
          <a:lstStyle/>
          <a:p>
            <a:fld id="{3F5FFA35-DEF6-D348-AFEB-03D174E04C95}" type="slidenum">
              <a:rPr lang="en-US" smtClean="0"/>
              <a:t>2</a:t>
            </a:fld>
            <a:endParaRPr lang="en-US"/>
          </a:p>
        </p:txBody>
      </p:sp>
    </p:spTree>
    <p:extLst>
      <p:ext uri="{BB962C8B-B14F-4D97-AF65-F5344CB8AC3E}">
        <p14:creationId xmlns:p14="http://schemas.microsoft.com/office/powerpoint/2010/main" val="39172538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FFA35-DEF6-D348-AFEB-03D174E04C95}" type="slidenum">
              <a:rPr lang="en-US" smtClean="0"/>
              <a:t>10</a:t>
            </a:fld>
            <a:endParaRPr lang="en-US"/>
          </a:p>
        </p:txBody>
      </p:sp>
    </p:spTree>
    <p:extLst>
      <p:ext uri="{BB962C8B-B14F-4D97-AF65-F5344CB8AC3E}">
        <p14:creationId xmlns:p14="http://schemas.microsoft.com/office/powerpoint/2010/main" val="24397035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variable x is constrained to have components equal to zero or one</a:t>
            </a:r>
          </a:p>
          <a:p>
            <a:r>
              <a:rPr lang="en-US" dirty="0"/>
              <a:t>In general, such problems are very diﬃcult to solve, even though the feasible set is ﬁnite (containing at most 2 n points).</a:t>
            </a:r>
          </a:p>
          <a:p>
            <a:r>
              <a:rPr lang="en-US" dirty="0"/>
              <a:t>In a general method called relaxation,</a:t>
            </a:r>
          </a:p>
          <a:p>
            <a:endParaRPr lang="en-US" dirty="0"/>
          </a:p>
          <a:p>
            <a:r>
              <a:rPr lang="en-US" dirty="0"/>
              <a:t>Show that the optimal value of the LP relaxation (4.68) is a lower bound on the optimal value of the Boolean LP (4.67). What can you say about the Boolean LP if the LP relaxation is infeasible?</a:t>
            </a:r>
          </a:p>
          <a:p>
            <a:endParaRPr lang="en-US" dirty="0"/>
          </a:p>
          <a:p>
            <a:r>
              <a:rPr lang="en-US" dirty="0"/>
              <a:t>The feasible set of the relaxation includes the feasible set of the Boolean LP. It follows that the Boolean LP is infeasible if the relaxation is infeasible, and that the optimal value of the relaxation is less than or equal to the optimal value of the Boolean LP.</a:t>
            </a:r>
          </a:p>
          <a:p>
            <a:endParaRPr lang="en-US" dirty="0"/>
          </a:p>
          <a:p>
            <a:endParaRPr lang="en-US" dirty="0"/>
          </a:p>
        </p:txBody>
      </p:sp>
      <p:sp>
        <p:nvSpPr>
          <p:cNvPr id="4" name="Slide Number Placeholder 3"/>
          <p:cNvSpPr>
            <a:spLocks noGrp="1"/>
          </p:cNvSpPr>
          <p:nvPr>
            <p:ph type="sldNum" sz="quarter" idx="5"/>
          </p:nvPr>
        </p:nvSpPr>
        <p:spPr/>
        <p:txBody>
          <a:bodyPr/>
          <a:lstStyle/>
          <a:p>
            <a:fld id="{3F5FFA35-DEF6-D348-AFEB-03D174E04C95}" type="slidenum">
              <a:rPr lang="en-US" smtClean="0"/>
              <a:t>11</a:t>
            </a:fld>
            <a:endParaRPr lang="en-US"/>
          </a:p>
        </p:txBody>
      </p:sp>
    </p:spTree>
    <p:extLst>
      <p:ext uri="{BB962C8B-B14F-4D97-AF65-F5344CB8AC3E}">
        <p14:creationId xmlns:p14="http://schemas.microsoft.com/office/powerpoint/2010/main" val="785520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FFA35-DEF6-D348-AFEB-03D174E04C95}" type="slidenum">
              <a:rPr lang="en-US" smtClean="0"/>
              <a:t>12</a:t>
            </a:fld>
            <a:endParaRPr lang="en-US"/>
          </a:p>
        </p:txBody>
      </p:sp>
    </p:spTree>
    <p:extLst>
      <p:ext uri="{BB962C8B-B14F-4D97-AF65-F5344CB8AC3E}">
        <p14:creationId xmlns:p14="http://schemas.microsoft.com/office/powerpoint/2010/main" val="2261755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因需要目标函数和限制条件都带有二次型，所以引入两个变量，以及和两个变量相关的二次型</a:t>
            </a:r>
            <a:endParaRPr lang="en-US" altLang="zh-CN"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Adding slack variables </a:t>
            </a:r>
            <a:r>
              <a:rPr lang="en-US" sz="1200" kern="1200" dirty="0" err="1">
                <a:solidFill>
                  <a:schemeClr val="tx1"/>
                </a:solidFill>
                <a:effectLst/>
                <a:latin typeface="+mn-lt"/>
                <a:ea typeface="+mn-ea"/>
                <a:cs typeface="+mn-cs"/>
              </a:rPr>
              <a:t>zi</a:t>
            </a:r>
            <a:r>
              <a:rPr lang="en-US" sz="1200" kern="1200" dirty="0">
                <a:solidFill>
                  <a:schemeClr val="tx1"/>
                </a:solidFill>
                <a:effectLst/>
                <a:latin typeface="+mn-lt"/>
                <a:ea typeface="+mn-ea"/>
                <a:cs typeface="+mn-cs"/>
              </a:rPr>
              <a:t> for </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 1, . . . , m, the problem can be converted to </a:t>
            </a:r>
            <a:endParaRPr lang="en-US" dirty="0"/>
          </a:p>
        </p:txBody>
      </p:sp>
      <p:sp>
        <p:nvSpPr>
          <p:cNvPr id="4" name="Slide Number Placeholder 3"/>
          <p:cNvSpPr>
            <a:spLocks noGrp="1"/>
          </p:cNvSpPr>
          <p:nvPr>
            <p:ph type="sldNum" sz="quarter" idx="5"/>
          </p:nvPr>
        </p:nvSpPr>
        <p:spPr/>
        <p:txBody>
          <a:bodyPr/>
          <a:lstStyle/>
          <a:p>
            <a:fld id="{3F5FFA35-DEF6-D348-AFEB-03D174E04C95}" type="slidenum">
              <a:rPr lang="en-US" smtClean="0"/>
              <a:t>14</a:t>
            </a:fld>
            <a:endParaRPr lang="en-US"/>
          </a:p>
        </p:txBody>
      </p:sp>
    </p:spTree>
    <p:extLst>
      <p:ext uri="{BB962C8B-B14F-4D97-AF65-F5344CB8AC3E}">
        <p14:creationId xmlns:p14="http://schemas.microsoft.com/office/powerpoint/2010/main" val="16504437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FFA35-DEF6-D348-AFEB-03D174E04C95}" type="slidenum">
              <a:rPr lang="en-US" smtClean="0"/>
              <a:t>16</a:t>
            </a:fld>
            <a:endParaRPr lang="en-US"/>
          </a:p>
        </p:txBody>
      </p:sp>
    </p:spTree>
    <p:extLst>
      <p:ext uri="{BB962C8B-B14F-4D97-AF65-F5344CB8AC3E}">
        <p14:creationId xmlns:p14="http://schemas.microsoft.com/office/powerpoint/2010/main" val="3187437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111C4-CD90-5347-99E4-02FCAE0BDB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C0BE232-B54C-8B4F-9275-D438DDF629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2BCF73D-8386-AD4D-968C-B2EF2876BFB3}"/>
              </a:ext>
            </a:extLst>
          </p:cNvPr>
          <p:cNvSpPr>
            <a:spLocks noGrp="1"/>
          </p:cNvSpPr>
          <p:nvPr>
            <p:ph type="dt" sz="half" idx="10"/>
          </p:nvPr>
        </p:nvSpPr>
        <p:spPr/>
        <p:txBody>
          <a:bodyPr/>
          <a:lstStyle/>
          <a:p>
            <a:fld id="{50D0C469-0550-6D49-AB8A-185B6123574E}" type="datetimeFigureOut">
              <a:rPr lang="en-US" smtClean="0"/>
              <a:t>6/7/20</a:t>
            </a:fld>
            <a:endParaRPr lang="en-US"/>
          </a:p>
        </p:txBody>
      </p:sp>
      <p:sp>
        <p:nvSpPr>
          <p:cNvPr id="5" name="Footer Placeholder 4">
            <a:extLst>
              <a:ext uri="{FF2B5EF4-FFF2-40B4-BE49-F238E27FC236}">
                <a16:creationId xmlns:a16="http://schemas.microsoft.com/office/drawing/2014/main" id="{E580F416-BBB5-B149-BA6E-3A399CBE1B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4F3EEE-DD79-7046-A4F0-D6750B6B01C2}"/>
              </a:ext>
            </a:extLst>
          </p:cNvPr>
          <p:cNvSpPr>
            <a:spLocks noGrp="1"/>
          </p:cNvSpPr>
          <p:nvPr>
            <p:ph type="sldNum" sz="quarter" idx="12"/>
          </p:nvPr>
        </p:nvSpPr>
        <p:spPr/>
        <p:txBody>
          <a:bodyPr/>
          <a:lstStyle/>
          <a:p>
            <a:fld id="{D5162C1F-43F0-4D4B-A8D2-2663C1FBA828}" type="slidenum">
              <a:rPr lang="en-US" smtClean="0"/>
              <a:t>‹#›</a:t>
            </a:fld>
            <a:endParaRPr lang="en-US"/>
          </a:p>
        </p:txBody>
      </p:sp>
    </p:spTree>
    <p:extLst>
      <p:ext uri="{BB962C8B-B14F-4D97-AF65-F5344CB8AC3E}">
        <p14:creationId xmlns:p14="http://schemas.microsoft.com/office/powerpoint/2010/main" val="2764767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6C3C1-17AE-914A-B16B-DF8785357D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0877BF0-E05C-B841-8AB4-0753712D43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B9A60C-9561-2241-99C2-0646213B7632}"/>
              </a:ext>
            </a:extLst>
          </p:cNvPr>
          <p:cNvSpPr>
            <a:spLocks noGrp="1"/>
          </p:cNvSpPr>
          <p:nvPr>
            <p:ph type="dt" sz="half" idx="10"/>
          </p:nvPr>
        </p:nvSpPr>
        <p:spPr/>
        <p:txBody>
          <a:bodyPr/>
          <a:lstStyle/>
          <a:p>
            <a:fld id="{50D0C469-0550-6D49-AB8A-185B6123574E}" type="datetimeFigureOut">
              <a:rPr lang="en-US" smtClean="0"/>
              <a:t>6/7/20</a:t>
            </a:fld>
            <a:endParaRPr lang="en-US"/>
          </a:p>
        </p:txBody>
      </p:sp>
      <p:sp>
        <p:nvSpPr>
          <p:cNvPr id="5" name="Footer Placeholder 4">
            <a:extLst>
              <a:ext uri="{FF2B5EF4-FFF2-40B4-BE49-F238E27FC236}">
                <a16:creationId xmlns:a16="http://schemas.microsoft.com/office/drawing/2014/main" id="{65EA8376-7A8C-2549-94CD-1FB457265C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A065DB-0B2D-D041-8729-3237805364AF}"/>
              </a:ext>
            </a:extLst>
          </p:cNvPr>
          <p:cNvSpPr>
            <a:spLocks noGrp="1"/>
          </p:cNvSpPr>
          <p:nvPr>
            <p:ph type="sldNum" sz="quarter" idx="12"/>
          </p:nvPr>
        </p:nvSpPr>
        <p:spPr/>
        <p:txBody>
          <a:bodyPr/>
          <a:lstStyle/>
          <a:p>
            <a:fld id="{D5162C1F-43F0-4D4B-A8D2-2663C1FBA828}" type="slidenum">
              <a:rPr lang="en-US" smtClean="0"/>
              <a:t>‹#›</a:t>
            </a:fld>
            <a:endParaRPr lang="en-US"/>
          </a:p>
        </p:txBody>
      </p:sp>
    </p:spTree>
    <p:extLst>
      <p:ext uri="{BB962C8B-B14F-4D97-AF65-F5344CB8AC3E}">
        <p14:creationId xmlns:p14="http://schemas.microsoft.com/office/powerpoint/2010/main" val="3360206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AB1ED0-1D92-6A49-A072-A0835943620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879584-1BB3-BE43-AF49-B1E4215B64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97BB5A-0C4C-A143-83DE-AABF555611B5}"/>
              </a:ext>
            </a:extLst>
          </p:cNvPr>
          <p:cNvSpPr>
            <a:spLocks noGrp="1"/>
          </p:cNvSpPr>
          <p:nvPr>
            <p:ph type="dt" sz="half" idx="10"/>
          </p:nvPr>
        </p:nvSpPr>
        <p:spPr/>
        <p:txBody>
          <a:bodyPr/>
          <a:lstStyle/>
          <a:p>
            <a:fld id="{50D0C469-0550-6D49-AB8A-185B6123574E}" type="datetimeFigureOut">
              <a:rPr lang="en-US" smtClean="0"/>
              <a:t>6/7/20</a:t>
            </a:fld>
            <a:endParaRPr lang="en-US"/>
          </a:p>
        </p:txBody>
      </p:sp>
      <p:sp>
        <p:nvSpPr>
          <p:cNvPr id="5" name="Footer Placeholder 4">
            <a:extLst>
              <a:ext uri="{FF2B5EF4-FFF2-40B4-BE49-F238E27FC236}">
                <a16:creationId xmlns:a16="http://schemas.microsoft.com/office/drawing/2014/main" id="{40AAF422-A652-FC47-A3CA-759315704D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8E9E93-55F9-F24A-82E0-25F22ACC4766}"/>
              </a:ext>
            </a:extLst>
          </p:cNvPr>
          <p:cNvSpPr>
            <a:spLocks noGrp="1"/>
          </p:cNvSpPr>
          <p:nvPr>
            <p:ph type="sldNum" sz="quarter" idx="12"/>
          </p:nvPr>
        </p:nvSpPr>
        <p:spPr/>
        <p:txBody>
          <a:bodyPr/>
          <a:lstStyle/>
          <a:p>
            <a:fld id="{D5162C1F-43F0-4D4B-A8D2-2663C1FBA828}" type="slidenum">
              <a:rPr lang="en-US" smtClean="0"/>
              <a:t>‹#›</a:t>
            </a:fld>
            <a:endParaRPr lang="en-US"/>
          </a:p>
        </p:txBody>
      </p:sp>
    </p:spTree>
    <p:extLst>
      <p:ext uri="{BB962C8B-B14F-4D97-AF65-F5344CB8AC3E}">
        <p14:creationId xmlns:p14="http://schemas.microsoft.com/office/powerpoint/2010/main" val="871744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9E809-0093-B045-8CD5-7A7F8D91A7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A9869F-3AA9-CE42-95EA-A9EEEC6053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15A391-4727-D045-9124-56A23FB7B50F}"/>
              </a:ext>
            </a:extLst>
          </p:cNvPr>
          <p:cNvSpPr>
            <a:spLocks noGrp="1"/>
          </p:cNvSpPr>
          <p:nvPr>
            <p:ph type="dt" sz="half" idx="10"/>
          </p:nvPr>
        </p:nvSpPr>
        <p:spPr/>
        <p:txBody>
          <a:bodyPr/>
          <a:lstStyle/>
          <a:p>
            <a:fld id="{50D0C469-0550-6D49-AB8A-185B6123574E}" type="datetimeFigureOut">
              <a:rPr lang="en-US" smtClean="0"/>
              <a:t>6/7/20</a:t>
            </a:fld>
            <a:endParaRPr lang="en-US"/>
          </a:p>
        </p:txBody>
      </p:sp>
      <p:sp>
        <p:nvSpPr>
          <p:cNvPr id="5" name="Footer Placeholder 4">
            <a:extLst>
              <a:ext uri="{FF2B5EF4-FFF2-40B4-BE49-F238E27FC236}">
                <a16:creationId xmlns:a16="http://schemas.microsoft.com/office/drawing/2014/main" id="{D2FA444D-DCF1-204F-A579-314CA7401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EBF18C-13AA-1542-8420-CE557C7878FF}"/>
              </a:ext>
            </a:extLst>
          </p:cNvPr>
          <p:cNvSpPr>
            <a:spLocks noGrp="1"/>
          </p:cNvSpPr>
          <p:nvPr>
            <p:ph type="sldNum" sz="quarter" idx="12"/>
          </p:nvPr>
        </p:nvSpPr>
        <p:spPr/>
        <p:txBody>
          <a:bodyPr/>
          <a:lstStyle/>
          <a:p>
            <a:fld id="{D5162C1F-43F0-4D4B-A8D2-2663C1FBA828}" type="slidenum">
              <a:rPr lang="en-US" smtClean="0"/>
              <a:t>‹#›</a:t>
            </a:fld>
            <a:endParaRPr lang="en-US"/>
          </a:p>
        </p:txBody>
      </p:sp>
    </p:spTree>
    <p:extLst>
      <p:ext uri="{BB962C8B-B14F-4D97-AF65-F5344CB8AC3E}">
        <p14:creationId xmlns:p14="http://schemas.microsoft.com/office/powerpoint/2010/main" val="2645539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D05A8-B626-0E47-8C90-E7C5999101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0EB3D55-7293-CF42-819B-E0E33FE7585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364388-28EF-D44E-9F2E-0E329AF6D9D9}"/>
              </a:ext>
            </a:extLst>
          </p:cNvPr>
          <p:cNvSpPr>
            <a:spLocks noGrp="1"/>
          </p:cNvSpPr>
          <p:nvPr>
            <p:ph type="dt" sz="half" idx="10"/>
          </p:nvPr>
        </p:nvSpPr>
        <p:spPr/>
        <p:txBody>
          <a:bodyPr/>
          <a:lstStyle/>
          <a:p>
            <a:fld id="{50D0C469-0550-6D49-AB8A-185B6123574E}" type="datetimeFigureOut">
              <a:rPr lang="en-US" smtClean="0"/>
              <a:t>6/7/20</a:t>
            </a:fld>
            <a:endParaRPr lang="en-US"/>
          </a:p>
        </p:txBody>
      </p:sp>
      <p:sp>
        <p:nvSpPr>
          <p:cNvPr id="5" name="Footer Placeholder 4">
            <a:extLst>
              <a:ext uri="{FF2B5EF4-FFF2-40B4-BE49-F238E27FC236}">
                <a16:creationId xmlns:a16="http://schemas.microsoft.com/office/drawing/2014/main" id="{071954FF-686D-C649-BB7B-E308D6518B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28AAAA-91C4-B84E-A507-B644DE42D453}"/>
              </a:ext>
            </a:extLst>
          </p:cNvPr>
          <p:cNvSpPr>
            <a:spLocks noGrp="1"/>
          </p:cNvSpPr>
          <p:nvPr>
            <p:ph type="sldNum" sz="quarter" idx="12"/>
          </p:nvPr>
        </p:nvSpPr>
        <p:spPr/>
        <p:txBody>
          <a:bodyPr/>
          <a:lstStyle/>
          <a:p>
            <a:fld id="{D5162C1F-43F0-4D4B-A8D2-2663C1FBA828}" type="slidenum">
              <a:rPr lang="en-US" smtClean="0"/>
              <a:t>‹#›</a:t>
            </a:fld>
            <a:endParaRPr lang="en-US"/>
          </a:p>
        </p:txBody>
      </p:sp>
    </p:spTree>
    <p:extLst>
      <p:ext uri="{BB962C8B-B14F-4D97-AF65-F5344CB8AC3E}">
        <p14:creationId xmlns:p14="http://schemas.microsoft.com/office/powerpoint/2010/main" val="139048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E0083-80C9-1D49-8D35-A4C65ED6EE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0E84A9-AFCB-F24D-A9EF-62EEFEA835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5800720-1DD6-E645-93C4-6684F426D0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0DAA520-CB44-8946-9AEA-DC5A3AA408AE}"/>
              </a:ext>
            </a:extLst>
          </p:cNvPr>
          <p:cNvSpPr>
            <a:spLocks noGrp="1"/>
          </p:cNvSpPr>
          <p:nvPr>
            <p:ph type="dt" sz="half" idx="10"/>
          </p:nvPr>
        </p:nvSpPr>
        <p:spPr/>
        <p:txBody>
          <a:bodyPr/>
          <a:lstStyle/>
          <a:p>
            <a:fld id="{50D0C469-0550-6D49-AB8A-185B6123574E}" type="datetimeFigureOut">
              <a:rPr lang="en-US" smtClean="0"/>
              <a:t>6/7/20</a:t>
            </a:fld>
            <a:endParaRPr lang="en-US"/>
          </a:p>
        </p:txBody>
      </p:sp>
      <p:sp>
        <p:nvSpPr>
          <p:cNvPr id="6" name="Footer Placeholder 5">
            <a:extLst>
              <a:ext uri="{FF2B5EF4-FFF2-40B4-BE49-F238E27FC236}">
                <a16:creationId xmlns:a16="http://schemas.microsoft.com/office/drawing/2014/main" id="{8D8A65E9-719C-C24E-AC0E-632794B646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D9943A-798E-824D-A8A7-55B5B7D9B4E3}"/>
              </a:ext>
            </a:extLst>
          </p:cNvPr>
          <p:cNvSpPr>
            <a:spLocks noGrp="1"/>
          </p:cNvSpPr>
          <p:nvPr>
            <p:ph type="sldNum" sz="quarter" idx="12"/>
          </p:nvPr>
        </p:nvSpPr>
        <p:spPr/>
        <p:txBody>
          <a:bodyPr/>
          <a:lstStyle/>
          <a:p>
            <a:fld id="{D5162C1F-43F0-4D4B-A8D2-2663C1FBA828}" type="slidenum">
              <a:rPr lang="en-US" smtClean="0"/>
              <a:t>‹#›</a:t>
            </a:fld>
            <a:endParaRPr lang="en-US"/>
          </a:p>
        </p:txBody>
      </p:sp>
    </p:spTree>
    <p:extLst>
      <p:ext uri="{BB962C8B-B14F-4D97-AF65-F5344CB8AC3E}">
        <p14:creationId xmlns:p14="http://schemas.microsoft.com/office/powerpoint/2010/main" val="20491889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30C02-BB87-B44B-B7DA-BC4D20797A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E29454C-9CC2-734B-AAA2-415487546A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4F90A4-67E9-EA44-89A6-C17D53A1FC9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FF464E-D0FD-6B4A-A610-189B9DB711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A173C8-C766-624F-8FE8-14CEC2E8D0D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739562-4A6D-1346-BF9F-D5A4155D4AE2}"/>
              </a:ext>
            </a:extLst>
          </p:cNvPr>
          <p:cNvSpPr>
            <a:spLocks noGrp="1"/>
          </p:cNvSpPr>
          <p:nvPr>
            <p:ph type="dt" sz="half" idx="10"/>
          </p:nvPr>
        </p:nvSpPr>
        <p:spPr/>
        <p:txBody>
          <a:bodyPr/>
          <a:lstStyle/>
          <a:p>
            <a:fld id="{50D0C469-0550-6D49-AB8A-185B6123574E}" type="datetimeFigureOut">
              <a:rPr lang="en-US" smtClean="0"/>
              <a:t>6/7/20</a:t>
            </a:fld>
            <a:endParaRPr lang="en-US"/>
          </a:p>
        </p:txBody>
      </p:sp>
      <p:sp>
        <p:nvSpPr>
          <p:cNvPr id="8" name="Footer Placeholder 7">
            <a:extLst>
              <a:ext uri="{FF2B5EF4-FFF2-40B4-BE49-F238E27FC236}">
                <a16:creationId xmlns:a16="http://schemas.microsoft.com/office/drawing/2014/main" id="{AF46EB87-9EAB-7C4F-BFEB-820F263284D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F91A41B-427B-1142-ADAB-E67E40CF9A09}"/>
              </a:ext>
            </a:extLst>
          </p:cNvPr>
          <p:cNvSpPr>
            <a:spLocks noGrp="1"/>
          </p:cNvSpPr>
          <p:nvPr>
            <p:ph type="sldNum" sz="quarter" idx="12"/>
          </p:nvPr>
        </p:nvSpPr>
        <p:spPr/>
        <p:txBody>
          <a:bodyPr/>
          <a:lstStyle/>
          <a:p>
            <a:fld id="{D5162C1F-43F0-4D4B-A8D2-2663C1FBA828}" type="slidenum">
              <a:rPr lang="en-US" smtClean="0"/>
              <a:t>‹#›</a:t>
            </a:fld>
            <a:endParaRPr lang="en-US"/>
          </a:p>
        </p:txBody>
      </p:sp>
    </p:spTree>
    <p:extLst>
      <p:ext uri="{BB962C8B-B14F-4D97-AF65-F5344CB8AC3E}">
        <p14:creationId xmlns:p14="http://schemas.microsoft.com/office/powerpoint/2010/main" val="1980446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B2B33-20CE-4F48-9B83-4137417305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7CE808-C342-3442-9275-FD81EFA7DDBA}"/>
              </a:ext>
            </a:extLst>
          </p:cNvPr>
          <p:cNvSpPr>
            <a:spLocks noGrp="1"/>
          </p:cNvSpPr>
          <p:nvPr>
            <p:ph type="dt" sz="half" idx="10"/>
          </p:nvPr>
        </p:nvSpPr>
        <p:spPr/>
        <p:txBody>
          <a:bodyPr/>
          <a:lstStyle/>
          <a:p>
            <a:fld id="{50D0C469-0550-6D49-AB8A-185B6123574E}" type="datetimeFigureOut">
              <a:rPr lang="en-US" smtClean="0"/>
              <a:t>6/7/20</a:t>
            </a:fld>
            <a:endParaRPr lang="en-US"/>
          </a:p>
        </p:txBody>
      </p:sp>
      <p:sp>
        <p:nvSpPr>
          <p:cNvPr id="4" name="Footer Placeholder 3">
            <a:extLst>
              <a:ext uri="{FF2B5EF4-FFF2-40B4-BE49-F238E27FC236}">
                <a16:creationId xmlns:a16="http://schemas.microsoft.com/office/drawing/2014/main" id="{D2FF9DA3-8B23-E74F-903A-79A4B2EA42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EC87D4C-0888-F249-AEEB-AB1B7F01DABC}"/>
              </a:ext>
            </a:extLst>
          </p:cNvPr>
          <p:cNvSpPr>
            <a:spLocks noGrp="1"/>
          </p:cNvSpPr>
          <p:nvPr>
            <p:ph type="sldNum" sz="quarter" idx="12"/>
          </p:nvPr>
        </p:nvSpPr>
        <p:spPr/>
        <p:txBody>
          <a:bodyPr/>
          <a:lstStyle/>
          <a:p>
            <a:fld id="{D5162C1F-43F0-4D4B-A8D2-2663C1FBA828}" type="slidenum">
              <a:rPr lang="en-US" smtClean="0"/>
              <a:t>‹#›</a:t>
            </a:fld>
            <a:endParaRPr lang="en-US"/>
          </a:p>
        </p:txBody>
      </p:sp>
    </p:spTree>
    <p:extLst>
      <p:ext uri="{BB962C8B-B14F-4D97-AF65-F5344CB8AC3E}">
        <p14:creationId xmlns:p14="http://schemas.microsoft.com/office/powerpoint/2010/main" val="3945599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E9AA8E-42B3-6146-B58C-17C8113D914A}"/>
              </a:ext>
            </a:extLst>
          </p:cNvPr>
          <p:cNvSpPr>
            <a:spLocks noGrp="1"/>
          </p:cNvSpPr>
          <p:nvPr>
            <p:ph type="dt" sz="half" idx="10"/>
          </p:nvPr>
        </p:nvSpPr>
        <p:spPr/>
        <p:txBody>
          <a:bodyPr/>
          <a:lstStyle/>
          <a:p>
            <a:fld id="{50D0C469-0550-6D49-AB8A-185B6123574E}" type="datetimeFigureOut">
              <a:rPr lang="en-US" smtClean="0"/>
              <a:t>6/7/20</a:t>
            </a:fld>
            <a:endParaRPr lang="en-US"/>
          </a:p>
        </p:txBody>
      </p:sp>
      <p:sp>
        <p:nvSpPr>
          <p:cNvPr id="3" name="Footer Placeholder 2">
            <a:extLst>
              <a:ext uri="{FF2B5EF4-FFF2-40B4-BE49-F238E27FC236}">
                <a16:creationId xmlns:a16="http://schemas.microsoft.com/office/drawing/2014/main" id="{A3372F64-9D2E-3044-A760-25059ABF45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4D8780-C1D0-4C40-A431-E81BE53BC155}"/>
              </a:ext>
            </a:extLst>
          </p:cNvPr>
          <p:cNvSpPr>
            <a:spLocks noGrp="1"/>
          </p:cNvSpPr>
          <p:nvPr>
            <p:ph type="sldNum" sz="quarter" idx="12"/>
          </p:nvPr>
        </p:nvSpPr>
        <p:spPr/>
        <p:txBody>
          <a:bodyPr/>
          <a:lstStyle/>
          <a:p>
            <a:fld id="{D5162C1F-43F0-4D4B-A8D2-2663C1FBA828}" type="slidenum">
              <a:rPr lang="en-US" smtClean="0"/>
              <a:t>‹#›</a:t>
            </a:fld>
            <a:endParaRPr lang="en-US"/>
          </a:p>
        </p:txBody>
      </p:sp>
    </p:spTree>
    <p:extLst>
      <p:ext uri="{BB962C8B-B14F-4D97-AF65-F5344CB8AC3E}">
        <p14:creationId xmlns:p14="http://schemas.microsoft.com/office/powerpoint/2010/main" val="44790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9C9D4-A643-FB48-BC09-7AA0AD31C7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7FC3147-52E9-AA47-9EF5-CC20E55E66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926F2C-CEB1-B74C-A3B6-D46C0461AD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F21465-51CA-BE42-91C1-5B7AC1F9AC22}"/>
              </a:ext>
            </a:extLst>
          </p:cNvPr>
          <p:cNvSpPr>
            <a:spLocks noGrp="1"/>
          </p:cNvSpPr>
          <p:nvPr>
            <p:ph type="dt" sz="half" idx="10"/>
          </p:nvPr>
        </p:nvSpPr>
        <p:spPr/>
        <p:txBody>
          <a:bodyPr/>
          <a:lstStyle/>
          <a:p>
            <a:fld id="{50D0C469-0550-6D49-AB8A-185B6123574E}" type="datetimeFigureOut">
              <a:rPr lang="en-US" smtClean="0"/>
              <a:t>6/7/20</a:t>
            </a:fld>
            <a:endParaRPr lang="en-US"/>
          </a:p>
        </p:txBody>
      </p:sp>
      <p:sp>
        <p:nvSpPr>
          <p:cNvPr id="6" name="Footer Placeholder 5">
            <a:extLst>
              <a:ext uri="{FF2B5EF4-FFF2-40B4-BE49-F238E27FC236}">
                <a16:creationId xmlns:a16="http://schemas.microsoft.com/office/drawing/2014/main" id="{D093E0EB-CC4B-4343-A996-B41DF161D5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77D589-F1C9-8940-B155-72126494032F}"/>
              </a:ext>
            </a:extLst>
          </p:cNvPr>
          <p:cNvSpPr>
            <a:spLocks noGrp="1"/>
          </p:cNvSpPr>
          <p:nvPr>
            <p:ph type="sldNum" sz="quarter" idx="12"/>
          </p:nvPr>
        </p:nvSpPr>
        <p:spPr/>
        <p:txBody>
          <a:bodyPr/>
          <a:lstStyle/>
          <a:p>
            <a:fld id="{D5162C1F-43F0-4D4B-A8D2-2663C1FBA828}" type="slidenum">
              <a:rPr lang="en-US" smtClean="0"/>
              <a:t>‹#›</a:t>
            </a:fld>
            <a:endParaRPr lang="en-US"/>
          </a:p>
        </p:txBody>
      </p:sp>
    </p:spTree>
    <p:extLst>
      <p:ext uri="{BB962C8B-B14F-4D97-AF65-F5344CB8AC3E}">
        <p14:creationId xmlns:p14="http://schemas.microsoft.com/office/powerpoint/2010/main" val="39380000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D4DA2-E0FD-A848-92A7-A6407F80A3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AD78C5-8782-FA47-B665-43EE4A8556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91CE33-0250-8A4C-BBEE-0704964B8F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1BC2F7-304D-0A4F-B05E-FF28C0293841}"/>
              </a:ext>
            </a:extLst>
          </p:cNvPr>
          <p:cNvSpPr>
            <a:spLocks noGrp="1"/>
          </p:cNvSpPr>
          <p:nvPr>
            <p:ph type="dt" sz="half" idx="10"/>
          </p:nvPr>
        </p:nvSpPr>
        <p:spPr/>
        <p:txBody>
          <a:bodyPr/>
          <a:lstStyle/>
          <a:p>
            <a:fld id="{50D0C469-0550-6D49-AB8A-185B6123574E}" type="datetimeFigureOut">
              <a:rPr lang="en-US" smtClean="0"/>
              <a:t>6/7/20</a:t>
            </a:fld>
            <a:endParaRPr lang="en-US"/>
          </a:p>
        </p:txBody>
      </p:sp>
      <p:sp>
        <p:nvSpPr>
          <p:cNvPr id="6" name="Footer Placeholder 5">
            <a:extLst>
              <a:ext uri="{FF2B5EF4-FFF2-40B4-BE49-F238E27FC236}">
                <a16:creationId xmlns:a16="http://schemas.microsoft.com/office/drawing/2014/main" id="{040EFEFD-FA1D-E94F-BAE8-8768EF2603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DFB13A-E4C9-AD47-91C0-D8D91BE45F7F}"/>
              </a:ext>
            </a:extLst>
          </p:cNvPr>
          <p:cNvSpPr>
            <a:spLocks noGrp="1"/>
          </p:cNvSpPr>
          <p:nvPr>
            <p:ph type="sldNum" sz="quarter" idx="12"/>
          </p:nvPr>
        </p:nvSpPr>
        <p:spPr/>
        <p:txBody>
          <a:bodyPr/>
          <a:lstStyle/>
          <a:p>
            <a:fld id="{D5162C1F-43F0-4D4B-A8D2-2663C1FBA828}" type="slidenum">
              <a:rPr lang="en-US" smtClean="0"/>
              <a:t>‹#›</a:t>
            </a:fld>
            <a:endParaRPr lang="en-US"/>
          </a:p>
        </p:txBody>
      </p:sp>
    </p:spTree>
    <p:extLst>
      <p:ext uri="{BB962C8B-B14F-4D97-AF65-F5344CB8AC3E}">
        <p14:creationId xmlns:p14="http://schemas.microsoft.com/office/powerpoint/2010/main" val="826790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5CBFF0-D820-004D-AC35-8348D4B8A3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A380B3-4269-9147-AC88-C8CDB66B89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4A8201-6FFC-614A-A078-F0D0E9F979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D0C469-0550-6D49-AB8A-185B6123574E}" type="datetimeFigureOut">
              <a:rPr lang="en-US" smtClean="0"/>
              <a:t>6/7/20</a:t>
            </a:fld>
            <a:endParaRPr lang="en-US"/>
          </a:p>
        </p:txBody>
      </p:sp>
      <p:sp>
        <p:nvSpPr>
          <p:cNvPr id="5" name="Footer Placeholder 4">
            <a:extLst>
              <a:ext uri="{FF2B5EF4-FFF2-40B4-BE49-F238E27FC236}">
                <a16:creationId xmlns:a16="http://schemas.microsoft.com/office/drawing/2014/main" id="{383DBAA7-9882-9848-9B20-E55ABA3001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001A8B-5501-534E-99D4-0392DCC730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162C1F-43F0-4D4B-A8D2-2663C1FBA828}" type="slidenum">
              <a:rPr lang="en-US" smtClean="0"/>
              <a:t>‹#›</a:t>
            </a:fld>
            <a:endParaRPr lang="en-US"/>
          </a:p>
        </p:txBody>
      </p:sp>
    </p:spTree>
    <p:extLst>
      <p:ext uri="{BB962C8B-B14F-4D97-AF65-F5344CB8AC3E}">
        <p14:creationId xmlns:p14="http://schemas.microsoft.com/office/powerpoint/2010/main" val="31207975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1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1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18.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34.emf"/><Relationship Id="rId3" Type="http://schemas.openxmlformats.org/officeDocument/2006/relationships/image" Target="../media/image29.emf"/><Relationship Id="rId7" Type="http://schemas.openxmlformats.org/officeDocument/2006/relationships/image" Target="../media/image33.emf"/><Relationship Id="rId2" Type="http://schemas.openxmlformats.org/officeDocument/2006/relationships/image" Target="../media/image28.emf"/><Relationship Id="rId1" Type="http://schemas.openxmlformats.org/officeDocument/2006/relationships/slideLayout" Target="../slideLayouts/slideLayout2.xml"/><Relationship Id="rId6" Type="http://schemas.openxmlformats.org/officeDocument/2006/relationships/image" Target="../media/image32.emf"/><Relationship Id="rId5" Type="http://schemas.openxmlformats.org/officeDocument/2006/relationships/image" Target="../media/image31.emf"/><Relationship Id="rId10" Type="http://schemas.openxmlformats.org/officeDocument/2006/relationships/image" Target="../media/image36.emf"/><Relationship Id="rId4" Type="http://schemas.openxmlformats.org/officeDocument/2006/relationships/image" Target="../media/image30.emf"/><Relationship Id="rId9" Type="http://schemas.openxmlformats.org/officeDocument/2006/relationships/image" Target="../media/image35.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2F894-0897-F144-8735-393215902E97}"/>
              </a:ext>
            </a:extLst>
          </p:cNvPr>
          <p:cNvSpPr>
            <a:spLocks noGrp="1"/>
          </p:cNvSpPr>
          <p:nvPr>
            <p:ph type="ctrTitle"/>
          </p:nvPr>
        </p:nvSpPr>
        <p:spPr/>
        <p:txBody>
          <a:bodyPr/>
          <a:lstStyle/>
          <a:p>
            <a:r>
              <a:rPr lang="en-US" dirty="0"/>
              <a:t>Discussion 14</a:t>
            </a:r>
          </a:p>
        </p:txBody>
      </p:sp>
      <p:sp>
        <p:nvSpPr>
          <p:cNvPr id="3" name="Subtitle 2">
            <a:extLst>
              <a:ext uri="{FF2B5EF4-FFF2-40B4-BE49-F238E27FC236}">
                <a16:creationId xmlns:a16="http://schemas.microsoft.com/office/drawing/2014/main" id="{62458370-A9BB-FC4D-8BB3-1498E40087ED}"/>
              </a:ext>
            </a:extLst>
          </p:cNvPr>
          <p:cNvSpPr>
            <a:spLocks noGrp="1"/>
          </p:cNvSpPr>
          <p:nvPr>
            <p:ph type="subTitle" idx="1"/>
          </p:nvPr>
        </p:nvSpPr>
        <p:spPr/>
        <p:txBody>
          <a:bodyPr/>
          <a:lstStyle/>
          <a:p>
            <a:r>
              <a:rPr lang="en-US" dirty="0" err="1"/>
              <a:t>Shuhao</a:t>
            </a:r>
            <a:r>
              <a:rPr lang="en-US" dirty="0"/>
              <a:t> Xia</a:t>
            </a:r>
          </a:p>
          <a:p>
            <a:r>
              <a:rPr lang="en-US" dirty="0" err="1"/>
              <a:t>xiashh@shanghaitech.edu.cn</a:t>
            </a:r>
            <a:endParaRPr lang="en-US" dirty="0"/>
          </a:p>
        </p:txBody>
      </p:sp>
    </p:spTree>
    <p:extLst>
      <p:ext uri="{BB962C8B-B14F-4D97-AF65-F5344CB8AC3E}">
        <p14:creationId xmlns:p14="http://schemas.microsoft.com/office/powerpoint/2010/main" val="4267829323"/>
      </p:ext>
    </p:extLst>
  </p:cSld>
  <p:clrMapOvr>
    <a:masterClrMapping/>
  </p:clrMapOvr>
  <mc:AlternateContent xmlns:mc="http://schemas.openxmlformats.org/markup-compatibility/2006">
    <mc:Choice xmlns:p14="http://schemas.microsoft.com/office/powerpoint/2010/main" Requires="p14">
      <p:transition spd="slow" p14:dur="2000" advTm="7990"/>
    </mc:Choice>
    <mc:Fallback>
      <p:transition spd="slow" advTm="79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CB4D6-D70F-F54A-BD71-8E8DD0C2B830}"/>
              </a:ext>
            </a:extLst>
          </p:cNvPr>
          <p:cNvSpPr>
            <a:spLocks noGrp="1"/>
          </p:cNvSpPr>
          <p:nvPr>
            <p:ph type="title"/>
          </p:nvPr>
        </p:nvSpPr>
        <p:spPr/>
        <p:txBody>
          <a:bodyPr/>
          <a:lstStyle/>
          <a:p>
            <a:r>
              <a:rPr lang="en-US" dirty="0"/>
              <a:t>Linear programming (LP)</a:t>
            </a:r>
          </a:p>
        </p:txBody>
      </p:sp>
      <p:pic>
        <p:nvPicPr>
          <p:cNvPr id="6" name="Picture 5">
            <a:extLst>
              <a:ext uri="{FF2B5EF4-FFF2-40B4-BE49-F238E27FC236}">
                <a16:creationId xmlns:a16="http://schemas.microsoft.com/office/drawing/2014/main" id="{1E95BD73-ECC3-C845-8242-24EEB7F51931}"/>
              </a:ext>
            </a:extLst>
          </p:cNvPr>
          <p:cNvPicPr>
            <a:picLocks noChangeAspect="1"/>
          </p:cNvPicPr>
          <p:nvPr/>
        </p:nvPicPr>
        <p:blipFill>
          <a:blip r:embed="rId3"/>
          <a:stretch>
            <a:fillRect/>
          </a:stretch>
        </p:blipFill>
        <p:spPr>
          <a:xfrm>
            <a:off x="4077941" y="2683032"/>
            <a:ext cx="4036118" cy="1876441"/>
          </a:xfrm>
          <a:prstGeom prst="rect">
            <a:avLst/>
          </a:prstGeom>
        </p:spPr>
      </p:pic>
    </p:spTree>
    <p:extLst>
      <p:ext uri="{BB962C8B-B14F-4D97-AF65-F5344CB8AC3E}">
        <p14:creationId xmlns:p14="http://schemas.microsoft.com/office/powerpoint/2010/main" val="3739215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ECD1-5010-E342-A583-BCE5345D9DBE}"/>
              </a:ext>
            </a:extLst>
          </p:cNvPr>
          <p:cNvSpPr>
            <a:spLocks noGrp="1"/>
          </p:cNvSpPr>
          <p:nvPr>
            <p:ph type="title"/>
          </p:nvPr>
        </p:nvSpPr>
        <p:spPr/>
        <p:txBody>
          <a:bodyPr/>
          <a:lstStyle/>
          <a:p>
            <a:r>
              <a:rPr lang="en-US" dirty="0"/>
              <a:t>Relaxation of Boolean LP</a:t>
            </a:r>
          </a:p>
        </p:txBody>
      </p:sp>
      <p:pic>
        <p:nvPicPr>
          <p:cNvPr id="5" name="Content Placeholder 4">
            <a:extLst>
              <a:ext uri="{FF2B5EF4-FFF2-40B4-BE49-F238E27FC236}">
                <a16:creationId xmlns:a16="http://schemas.microsoft.com/office/drawing/2014/main" id="{987C4B9E-C1A5-3047-B83A-03A5AD76C2F9}"/>
              </a:ext>
            </a:extLst>
          </p:cNvPr>
          <p:cNvPicPr>
            <a:picLocks noGrp="1" noChangeAspect="1"/>
          </p:cNvPicPr>
          <p:nvPr>
            <p:ph idx="1"/>
          </p:nvPr>
        </p:nvPicPr>
        <p:blipFill>
          <a:blip r:embed="rId3"/>
          <a:stretch>
            <a:fillRect/>
          </a:stretch>
        </p:blipFill>
        <p:spPr>
          <a:xfrm>
            <a:off x="2839295" y="1690688"/>
            <a:ext cx="5928926" cy="1473461"/>
          </a:xfrm>
          <a:prstGeom prst="rect">
            <a:avLst/>
          </a:prstGeom>
        </p:spPr>
      </p:pic>
      <p:sp>
        <p:nvSpPr>
          <p:cNvPr id="6" name="Down Arrow 5">
            <a:extLst>
              <a:ext uri="{FF2B5EF4-FFF2-40B4-BE49-F238E27FC236}">
                <a16:creationId xmlns:a16="http://schemas.microsoft.com/office/drawing/2014/main" id="{FC75F380-17B7-F441-A7FC-51AE3964ACAD}"/>
              </a:ext>
            </a:extLst>
          </p:cNvPr>
          <p:cNvSpPr/>
          <p:nvPr/>
        </p:nvSpPr>
        <p:spPr>
          <a:xfrm>
            <a:off x="5393329" y="3415148"/>
            <a:ext cx="383922" cy="63882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1E9A3F4-51BC-804D-BBC1-CB12BA1C0795}"/>
              </a:ext>
            </a:extLst>
          </p:cNvPr>
          <p:cNvSpPr txBox="1"/>
          <p:nvPr/>
        </p:nvSpPr>
        <p:spPr>
          <a:xfrm>
            <a:off x="5837128" y="3385253"/>
            <a:ext cx="1115818" cy="369332"/>
          </a:xfrm>
          <a:prstGeom prst="rect">
            <a:avLst/>
          </a:prstGeom>
          <a:noFill/>
        </p:spPr>
        <p:txBody>
          <a:bodyPr wrap="none" rtlCol="0">
            <a:spAutoFit/>
          </a:bodyPr>
          <a:lstStyle/>
          <a:p>
            <a:r>
              <a:rPr lang="en-US" dirty="0"/>
              <a:t>relaxation</a:t>
            </a:r>
          </a:p>
        </p:txBody>
      </p:sp>
      <p:pic>
        <p:nvPicPr>
          <p:cNvPr id="8" name="Picture 7">
            <a:extLst>
              <a:ext uri="{FF2B5EF4-FFF2-40B4-BE49-F238E27FC236}">
                <a16:creationId xmlns:a16="http://schemas.microsoft.com/office/drawing/2014/main" id="{E180EDEB-3279-8644-9340-7CB668BBD3B9}"/>
              </a:ext>
            </a:extLst>
          </p:cNvPr>
          <p:cNvPicPr>
            <a:picLocks noChangeAspect="1"/>
          </p:cNvPicPr>
          <p:nvPr/>
        </p:nvPicPr>
        <p:blipFill>
          <a:blip r:embed="rId4"/>
          <a:stretch>
            <a:fillRect/>
          </a:stretch>
        </p:blipFill>
        <p:spPr>
          <a:xfrm>
            <a:off x="2839295" y="4210311"/>
            <a:ext cx="5491991" cy="1473461"/>
          </a:xfrm>
          <a:prstGeom prst="rect">
            <a:avLst/>
          </a:prstGeom>
        </p:spPr>
      </p:pic>
    </p:spTree>
    <p:extLst>
      <p:ext uri="{BB962C8B-B14F-4D97-AF65-F5344CB8AC3E}">
        <p14:creationId xmlns:p14="http://schemas.microsoft.com/office/powerpoint/2010/main" val="1253164065"/>
      </p:ext>
    </p:extLst>
  </p:cSld>
  <p:clrMapOvr>
    <a:masterClrMapping/>
  </p:clrMapOvr>
  <mc:AlternateContent xmlns:mc="http://schemas.openxmlformats.org/markup-compatibility/2006">
    <mc:Choice xmlns:p14="http://schemas.microsoft.com/office/powerpoint/2010/main" Requires="p14">
      <p:transition spd="slow" p14:dur="2000" advTm="3144"/>
    </mc:Choice>
    <mc:Fallback>
      <p:transition spd="slow" advTm="3144"/>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ED7F6-D38D-9744-B1FA-C6313CD5EDFA}"/>
              </a:ext>
            </a:extLst>
          </p:cNvPr>
          <p:cNvSpPr>
            <a:spLocks noGrp="1"/>
          </p:cNvSpPr>
          <p:nvPr>
            <p:ph type="title"/>
          </p:nvPr>
        </p:nvSpPr>
        <p:spPr/>
        <p:txBody>
          <a:bodyPr/>
          <a:lstStyle/>
          <a:p>
            <a:r>
              <a:rPr lang="en-US" dirty="0"/>
              <a:t>Quadratic programming (QP)</a:t>
            </a:r>
          </a:p>
        </p:txBody>
      </p:sp>
      <p:pic>
        <p:nvPicPr>
          <p:cNvPr id="4" name="Content Placeholder 3">
            <a:extLst>
              <a:ext uri="{FF2B5EF4-FFF2-40B4-BE49-F238E27FC236}">
                <a16:creationId xmlns:a16="http://schemas.microsoft.com/office/drawing/2014/main" id="{5D0F3356-92DE-A049-B8F3-59C3451893AA}"/>
              </a:ext>
            </a:extLst>
          </p:cNvPr>
          <p:cNvPicPr>
            <a:picLocks noGrp="1" noChangeAspect="1"/>
          </p:cNvPicPr>
          <p:nvPr>
            <p:ph idx="1"/>
          </p:nvPr>
        </p:nvPicPr>
        <p:blipFill>
          <a:blip r:embed="rId3"/>
          <a:stretch>
            <a:fillRect/>
          </a:stretch>
        </p:blipFill>
        <p:spPr>
          <a:xfrm>
            <a:off x="3177706" y="2693405"/>
            <a:ext cx="6041445" cy="1678179"/>
          </a:xfrm>
          <a:prstGeom prst="rect">
            <a:avLst/>
          </a:prstGeom>
        </p:spPr>
      </p:pic>
    </p:spTree>
    <p:extLst>
      <p:ext uri="{BB962C8B-B14F-4D97-AF65-F5344CB8AC3E}">
        <p14:creationId xmlns:p14="http://schemas.microsoft.com/office/powerpoint/2010/main" val="10337071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FB57E-F256-564F-BA7A-2FEDEA9E78CE}"/>
              </a:ext>
            </a:extLst>
          </p:cNvPr>
          <p:cNvSpPr>
            <a:spLocks noGrp="1"/>
          </p:cNvSpPr>
          <p:nvPr>
            <p:ph type="title"/>
          </p:nvPr>
        </p:nvSpPr>
        <p:spPr/>
        <p:txBody>
          <a:bodyPr/>
          <a:lstStyle/>
          <a:p>
            <a:r>
              <a:rPr lang="en-US" dirty="0"/>
              <a:t>Quadratically constrained quadratic program (QCQP)</a:t>
            </a:r>
          </a:p>
        </p:txBody>
      </p:sp>
      <p:pic>
        <p:nvPicPr>
          <p:cNvPr id="4" name="Content Placeholder 3">
            <a:extLst>
              <a:ext uri="{FF2B5EF4-FFF2-40B4-BE49-F238E27FC236}">
                <a16:creationId xmlns:a16="http://schemas.microsoft.com/office/drawing/2014/main" id="{55AF9240-E238-FB48-B35D-ED2301E285A9}"/>
              </a:ext>
            </a:extLst>
          </p:cNvPr>
          <p:cNvPicPr>
            <a:picLocks noGrp="1" noChangeAspect="1"/>
          </p:cNvPicPr>
          <p:nvPr>
            <p:ph idx="1"/>
          </p:nvPr>
        </p:nvPicPr>
        <p:blipFill>
          <a:blip r:embed="rId2"/>
          <a:stretch>
            <a:fillRect/>
          </a:stretch>
        </p:blipFill>
        <p:spPr>
          <a:xfrm>
            <a:off x="1834359" y="2608545"/>
            <a:ext cx="8798066" cy="1640909"/>
          </a:xfrm>
          <a:prstGeom prst="rect">
            <a:avLst/>
          </a:prstGeom>
        </p:spPr>
      </p:pic>
    </p:spTree>
    <p:extLst>
      <p:ext uri="{BB962C8B-B14F-4D97-AF65-F5344CB8AC3E}">
        <p14:creationId xmlns:p14="http://schemas.microsoft.com/office/powerpoint/2010/main" val="18494317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ACC20-4224-7E4F-ADCC-C3DB3861A230}"/>
              </a:ext>
            </a:extLst>
          </p:cNvPr>
          <p:cNvSpPr>
            <a:spLocks noGrp="1"/>
          </p:cNvSpPr>
          <p:nvPr>
            <p:ph type="title"/>
          </p:nvPr>
        </p:nvSpPr>
        <p:spPr/>
        <p:txBody>
          <a:bodyPr/>
          <a:lstStyle/>
          <a:p>
            <a:r>
              <a:rPr lang="en-US" dirty="0"/>
              <a:t>l4-norm approximation via QCQP</a:t>
            </a:r>
          </a:p>
        </p:txBody>
      </p:sp>
      <p:pic>
        <p:nvPicPr>
          <p:cNvPr id="4" name="Content Placeholder 3">
            <a:extLst>
              <a:ext uri="{FF2B5EF4-FFF2-40B4-BE49-F238E27FC236}">
                <a16:creationId xmlns:a16="http://schemas.microsoft.com/office/drawing/2014/main" id="{485F13BB-790B-294A-A089-BA05045B540B}"/>
              </a:ext>
            </a:extLst>
          </p:cNvPr>
          <p:cNvPicPr>
            <a:picLocks noGrp="1" noChangeAspect="1"/>
          </p:cNvPicPr>
          <p:nvPr>
            <p:ph idx="1"/>
          </p:nvPr>
        </p:nvPicPr>
        <p:blipFill>
          <a:blip r:embed="rId3"/>
          <a:stretch>
            <a:fillRect/>
          </a:stretch>
        </p:blipFill>
        <p:spPr>
          <a:xfrm>
            <a:off x="2038454" y="2416207"/>
            <a:ext cx="7451318" cy="903190"/>
          </a:xfrm>
          <a:prstGeom prst="rect">
            <a:avLst/>
          </a:prstGeom>
        </p:spPr>
      </p:pic>
      <p:sp>
        <p:nvSpPr>
          <p:cNvPr id="5" name="Down Arrow 4">
            <a:extLst>
              <a:ext uri="{FF2B5EF4-FFF2-40B4-BE49-F238E27FC236}">
                <a16:creationId xmlns:a16="http://schemas.microsoft.com/office/drawing/2014/main" id="{A9CE469C-3D39-7243-95FD-F62330291DFC}"/>
              </a:ext>
            </a:extLst>
          </p:cNvPr>
          <p:cNvSpPr/>
          <p:nvPr/>
        </p:nvSpPr>
        <p:spPr>
          <a:xfrm>
            <a:off x="5473874" y="3429000"/>
            <a:ext cx="450937" cy="79227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29741795-31E2-464E-8CAC-21248B832A28}"/>
              </a:ext>
            </a:extLst>
          </p:cNvPr>
          <p:cNvPicPr>
            <a:picLocks noChangeAspect="1"/>
          </p:cNvPicPr>
          <p:nvPr/>
        </p:nvPicPr>
        <p:blipFill>
          <a:blip r:embed="rId4"/>
          <a:stretch>
            <a:fillRect/>
          </a:stretch>
        </p:blipFill>
        <p:spPr>
          <a:xfrm>
            <a:off x="2038454" y="4430409"/>
            <a:ext cx="6527704" cy="1512067"/>
          </a:xfrm>
          <a:prstGeom prst="rect">
            <a:avLst/>
          </a:prstGeom>
        </p:spPr>
      </p:pic>
    </p:spTree>
    <p:extLst>
      <p:ext uri="{BB962C8B-B14F-4D97-AF65-F5344CB8AC3E}">
        <p14:creationId xmlns:p14="http://schemas.microsoft.com/office/powerpoint/2010/main" val="27871000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DBD32-3D78-FF49-9AC6-CAADAD72F4D2}"/>
              </a:ext>
            </a:extLst>
          </p:cNvPr>
          <p:cNvSpPr>
            <a:spLocks noGrp="1"/>
          </p:cNvSpPr>
          <p:nvPr>
            <p:ph type="title"/>
          </p:nvPr>
        </p:nvSpPr>
        <p:spPr/>
        <p:txBody>
          <a:bodyPr/>
          <a:lstStyle/>
          <a:p>
            <a:r>
              <a:rPr lang="en-US" dirty="0"/>
              <a:t>Second-order cone programming (SOCP)</a:t>
            </a:r>
          </a:p>
        </p:txBody>
      </p:sp>
      <p:pic>
        <p:nvPicPr>
          <p:cNvPr id="4" name="Content Placeholder 3">
            <a:extLst>
              <a:ext uri="{FF2B5EF4-FFF2-40B4-BE49-F238E27FC236}">
                <a16:creationId xmlns:a16="http://schemas.microsoft.com/office/drawing/2014/main" id="{AF5560E9-7D55-5846-9ACA-90D007DEFFEC}"/>
              </a:ext>
            </a:extLst>
          </p:cNvPr>
          <p:cNvPicPr>
            <a:picLocks noGrp="1" noChangeAspect="1"/>
          </p:cNvPicPr>
          <p:nvPr>
            <p:ph idx="1"/>
          </p:nvPr>
        </p:nvPicPr>
        <p:blipFill>
          <a:blip r:embed="rId2"/>
          <a:stretch>
            <a:fillRect/>
          </a:stretch>
        </p:blipFill>
        <p:spPr>
          <a:xfrm>
            <a:off x="1651350" y="2778744"/>
            <a:ext cx="8889300" cy="1718100"/>
          </a:xfrm>
          <a:prstGeom prst="rect">
            <a:avLst/>
          </a:prstGeom>
        </p:spPr>
      </p:pic>
    </p:spTree>
    <p:extLst>
      <p:ext uri="{BB962C8B-B14F-4D97-AF65-F5344CB8AC3E}">
        <p14:creationId xmlns:p14="http://schemas.microsoft.com/office/powerpoint/2010/main" val="1082660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8C09B-5E08-F64D-8980-D57CBA388958}"/>
              </a:ext>
            </a:extLst>
          </p:cNvPr>
          <p:cNvSpPr>
            <a:spLocks noGrp="1"/>
          </p:cNvSpPr>
          <p:nvPr>
            <p:ph type="title"/>
          </p:nvPr>
        </p:nvSpPr>
        <p:spPr/>
        <p:txBody>
          <a:bodyPr/>
          <a:lstStyle/>
          <a:p>
            <a:r>
              <a:rPr lang="en-US" dirty="0"/>
              <a:t>Complex l1-norm approximation via SOCP</a:t>
            </a:r>
          </a:p>
        </p:txBody>
      </p:sp>
      <p:pic>
        <p:nvPicPr>
          <p:cNvPr id="16" name="Picture 15">
            <a:extLst>
              <a:ext uri="{FF2B5EF4-FFF2-40B4-BE49-F238E27FC236}">
                <a16:creationId xmlns:a16="http://schemas.microsoft.com/office/drawing/2014/main" id="{CE6D71BA-B7BC-0340-B222-62A8ACA1D8E2}"/>
              </a:ext>
            </a:extLst>
          </p:cNvPr>
          <p:cNvPicPr>
            <a:picLocks noChangeAspect="1"/>
          </p:cNvPicPr>
          <p:nvPr/>
        </p:nvPicPr>
        <p:blipFill>
          <a:blip r:embed="rId3"/>
          <a:stretch>
            <a:fillRect/>
          </a:stretch>
        </p:blipFill>
        <p:spPr>
          <a:xfrm>
            <a:off x="4066847" y="2243993"/>
            <a:ext cx="4357623" cy="653643"/>
          </a:xfrm>
          <a:prstGeom prst="rect">
            <a:avLst/>
          </a:prstGeom>
        </p:spPr>
      </p:pic>
      <p:sp>
        <p:nvSpPr>
          <p:cNvPr id="19" name="Down Arrow 18">
            <a:extLst>
              <a:ext uri="{FF2B5EF4-FFF2-40B4-BE49-F238E27FC236}">
                <a16:creationId xmlns:a16="http://schemas.microsoft.com/office/drawing/2014/main" id="{58A5D4D7-D56E-F840-A82C-49D6490D4C85}"/>
              </a:ext>
            </a:extLst>
          </p:cNvPr>
          <p:cNvSpPr/>
          <p:nvPr/>
        </p:nvSpPr>
        <p:spPr>
          <a:xfrm>
            <a:off x="6245659" y="3450942"/>
            <a:ext cx="563671" cy="67042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86682742-D543-4D4D-B30A-7456223AE17F}"/>
              </a:ext>
            </a:extLst>
          </p:cNvPr>
          <p:cNvPicPr>
            <a:picLocks noChangeAspect="1"/>
          </p:cNvPicPr>
          <p:nvPr/>
        </p:nvPicPr>
        <p:blipFill>
          <a:blip r:embed="rId4"/>
          <a:stretch>
            <a:fillRect/>
          </a:stretch>
        </p:blipFill>
        <p:spPr>
          <a:xfrm>
            <a:off x="4622103" y="4424776"/>
            <a:ext cx="3544866" cy="1299784"/>
          </a:xfrm>
          <a:prstGeom prst="rect">
            <a:avLst/>
          </a:prstGeom>
        </p:spPr>
      </p:pic>
    </p:spTree>
    <p:extLst>
      <p:ext uri="{BB962C8B-B14F-4D97-AF65-F5344CB8AC3E}">
        <p14:creationId xmlns:p14="http://schemas.microsoft.com/office/powerpoint/2010/main" val="41001095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CB205-604F-2F41-A887-54966ACEB807}"/>
              </a:ext>
            </a:extLst>
          </p:cNvPr>
          <p:cNvSpPr>
            <a:spLocks noGrp="1"/>
          </p:cNvSpPr>
          <p:nvPr>
            <p:ph type="title"/>
          </p:nvPr>
        </p:nvSpPr>
        <p:spPr/>
        <p:txBody>
          <a:bodyPr/>
          <a:lstStyle/>
          <a:p>
            <a:r>
              <a:rPr lang="en-US" dirty="0"/>
              <a:t>Complex l1-norm approximation via SOCP</a:t>
            </a:r>
          </a:p>
        </p:txBody>
      </p:sp>
      <p:pic>
        <p:nvPicPr>
          <p:cNvPr id="4" name="Picture 3">
            <a:extLst>
              <a:ext uri="{FF2B5EF4-FFF2-40B4-BE49-F238E27FC236}">
                <a16:creationId xmlns:a16="http://schemas.microsoft.com/office/drawing/2014/main" id="{9033E2DD-5EF2-DC44-A823-D485EF3B131F}"/>
              </a:ext>
            </a:extLst>
          </p:cNvPr>
          <p:cNvPicPr>
            <a:picLocks noChangeAspect="1"/>
          </p:cNvPicPr>
          <p:nvPr/>
        </p:nvPicPr>
        <p:blipFill>
          <a:blip r:embed="rId2"/>
          <a:stretch>
            <a:fillRect/>
          </a:stretch>
        </p:blipFill>
        <p:spPr>
          <a:xfrm>
            <a:off x="2091554" y="1961101"/>
            <a:ext cx="1360697" cy="369332"/>
          </a:xfrm>
          <a:prstGeom prst="rect">
            <a:avLst/>
          </a:prstGeom>
        </p:spPr>
      </p:pic>
      <p:sp>
        <p:nvSpPr>
          <p:cNvPr id="5" name="Right Arrow 4">
            <a:extLst>
              <a:ext uri="{FF2B5EF4-FFF2-40B4-BE49-F238E27FC236}">
                <a16:creationId xmlns:a16="http://schemas.microsoft.com/office/drawing/2014/main" id="{E2756F47-329A-BA47-B4A7-4C20C3C82092}"/>
              </a:ext>
            </a:extLst>
          </p:cNvPr>
          <p:cNvSpPr/>
          <p:nvPr/>
        </p:nvSpPr>
        <p:spPr>
          <a:xfrm>
            <a:off x="1809718" y="4635963"/>
            <a:ext cx="563672" cy="43472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CF1EDB90-EAE9-D741-87F9-FAAA4F453121}"/>
              </a:ext>
            </a:extLst>
          </p:cNvPr>
          <p:cNvPicPr>
            <a:picLocks noChangeAspect="1"/>
          </p:cNvPicPr>
          <p:nvPr/>
        </p:nvPicPr>
        <p:blipFill>
          <a:blip r:embed="rId3"/>
          <a:stretch>
            <a:fillRect/>
          </a:stretch>
        </p:blipFill>
        <p:spPr>
          <a:xfrm>
            <a:off x="1198723" y="2568806"/>
            <a:ext cx="6924404" cy="1189039"/>
          </a:xfrm>
          <a:prstGeom prst="rect">
            <a:avLst/>
          </a:prstGeom>
        </p:spPr>
      </p:pic>
      <p:pic>
        <p:nvPicPr>
          <p:cNvPr id="7" name="Picture 6">
            <a:extLst>
              <a:ext uri="{FF2B5EF4-FFF2-40B4-BE49-F238E27FC236}">
                <a16:creationId xmlns:a16="http://schemas.microsoft.com/office/drawing/2014/main" id="{743F983C-95EC-B248-82A5-3F7D31EF58D4}"/>
              </a:ext>
            </a:extLst>
          </p:cNvPr>
          <p:cNvPicPr>
            <a:picLocks noChangeAspect="1"/>
          </p:cNvPicPr>
          <p:nvPr/>
        </p:nvPicPr>
        <p:blipFill>
          <a:blip r:embed="rId4"/>
          <a:stretch>
            <a:fillRect/>
          </a:stretch>
        </p:blipFill>
        <p:spPr>
          <a:xfrm>
            <a:off x="2771902" y="4287235"/>
            <a:ext cx="7764006" cy="1325562"/>
          </a:xfrm>
          <a:prstGeom prst="rect">
            <a:avLst/>
          </a:prstGeom>
        </p:spPr>
      </p:pic>
      <p:sp>
        <p:nvSpPr>
          <p:cNvPr id="8" name="TextBox 7">
            <a:extLst>
              <a:ext uri="{FF2B5EF4-FFF2-40B4-BE49-F238E27FC236}">
                <a16:creationId xmlns:a16="http://schemas.microsoft.com/office/drawing/2014/main" id="{093698FE-B2C8-8D45-9B0A-70323B8636A8}"/>
              </a:ext>
            </a:extLst>
          </p:cNvPr>
          <p:cNvSpPr txBox="1"/>
          <p:nvPr/>
        </p:nvSpPr>
        <p:spPr>
          <a:xfrm>
            <a:off x="1290181" y="1954060"/>
            <a:ext cx="801373" cy="369332"/>
          </a:xfrm>
          <a:prstGeom prst="rect">
            <a:avLst/>
          </a:prstGeom>
          <a:noFill/>
        </p:spPr>
        <p:txBody>
          <a:bodyPr wrap="none" rtlCol="0">
            <a:spAutoFit/>
          </a:bodyPr>
          <a:lstStyle/>
          <a:p>
            <a:r>
              <a:rPr lang="en-US" dirty="0"/>
              <a:t>Define</a:t>
            </a:r>
          </a:p>
        </p:txBody>
      </p:sp>
    </p:spTree>
    <p:extLst>
      <p:ext uri="{BB962C8B-B14F-4D97-AF65-F5344CB8AC3E}">
        <p14:creationId xmlns:p14="http://schemas.microsoft.com/office/powerpoint/2010/main" val="23583238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7F6C5-6DD8-934F-9971-BB9CCE22D135}"/>
              </a:ext>
            </a:extLst>
          </p:cNvPr>
          <p:cNvSpPr>
            <a:spLocks noGrp="1"/>
          </p:cNvSpPr>
          <p:nvPr>
            <p:ph type="title"/>
          </p:nvPr>
        </p:nvSpPr>
        <p:spPr/>
        <p:txBody>
          <a:bodyPr/>
          <a:lstStyle/>
          <a:p>
            <a:r>
              <a:rPr lang="en-US" dirty="0"/>
              <a:t>Semideﬁnite programming (SDP)</a:t>
            </a:r>
          </a:p>
        </p:txBody>
      </p:sp>
      <p:pic>
        <p:nvPicPr>
          <p:cNvPr id="4" name="Content Placeholder 3">
            <a:extLst>
              <a:ext uri="{FF2B5EF4-FFF2-40B4-BE49-F238E27FC236}">
                <a16:creationId xmlns:a16="http://schemas.microsoft.com/office/drawing/2014/main" id="{4A247819-6CB0-7D44-9257-277A5094BC40}"/>
              </a:ext>
            </a:extLst>
          </p:cNvPr>
          <p:cNvPicPr>
            <a:picLocks noGrp="1" noChangeAspect="1"/>
          </p:cNvPicPr>
          <p:nvPr>
            <p:ph idx="1"/>
          </p:nvPr>
        </p:nvPicPr>
        <p:blipFill>
          <a:blip r:embed="rId2"/>
          <a:stretch>
            <a:fillRect/>
          </a:stretch>
        </p:blipFill>
        <p:spPr>
          <a:xfrm>
            <a:off x="2358774" y="2591273"/>
            <a:ext cx="6847508" cy="1675454"/>
          </a:xfrm>
          <a:prstGeom prst="rect">
            <a:avLst/>
          </a:prstGeom>
        </p:spPr>
      </p:pic>
    </p:spTree>
    <p:extLst>
      <p:ext uri="{BB962C8B-B14F-4D97-AF65-F5344CB8AC3E}">
        <p14:creationId xmlns:p14="http://schemas.microsoft.com/office/powerpoint/2010/main" val="34477327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CBF9D-83D5-8F48-8C5A-DF6B7F4C4350}"/>
              </a:ext>
            </a:extLst>
          </p:cNvPr>
          <p:cNvSpPr>
            <a:spLocks noGrp="1"/>
          </p:cNvSpPr>
          <p:nvPr>
            <p:ph type="title"/>
          </p:nvPr>
        </p:nvSpPr>
        <p:spPr/>
        <p:txBody>
          <a:bodyPr/>
          <a:lstStyle/>
          <a:p>
            <a:r>
              <a:rPr lang="en-US" dirty="0"/>
              <a:t>Eigenvalue optimization via SDP.</a:t>
            </a:r>
          </a:p>
        </p:txBody>
      </p:sp>
      <p:sp>
        <p:nvSpPr>
          <p:cNvPr id="3" name="Content Placeholder 2">
            <a:extLst>
              <a:ext uri="{FF2B5EF4-FFF2-40B4-BE49-F238E27FC236}">
                <a16:creationId xmlns:a16="http://schemas.microsoft.com/office/drawing/2014/main" id="{1935EAC5-A65E-E64F-B6B7-E460CFF17222}"/>
              </a:ext>
            </a:extLst>
          </p:cNvPr>
          <p:cNvSpPr>
            <a:spLocks noGrp="1"/>
          </p:cNvSpPr>
          <p:nvPr>
            <p:ph idx="1"/>
          </p:nvPr>
        </p:nvSpPr>
        <p:spPr>
          <a:xfrm>
            <a:off x="838200" y="1825625"/>
            <a:ext cx="10515600" cy="4351338"/>
          </a:xfrm>
        </p:spPr>
        <p:txBody>
          <a:bodyPr/>
          <a:lstStyle/>
          <a:p>
            <a:r>
              <a:rPr lang="en-US" dirty="0"/>
              <a:t>Minimize the maximum eigenvalue</a:t>
            </a:r>
          </a:p>
          <a:p>
            <a:r>
              <a:rPr lang="en-US" dirty="0"/>
              <a:t>Minimize the spread of the eigenvalues  </a:t>
            </a:r>
          </a:p>
          <a:p>
            <a:endParaRPr lang="en-US" dirty="0"/>
          </a:p>
          <a:p>
            <a:endParaRPr lang="en-US" dirty="0"/>
          </a:p>
          <a:p>
            <a:endParaRPr lang="en-US" dirty="0"/>
          </a:p>
          <a:p>
            <a:pPr marL="0" indent="0">
              <a:buNone/>
            </a:pPr>
            <a:endParaRPr lang="en-US" dirty="0"/>
          </a:p>
          <a:p>
            <a:r>
              <a:rPr lang="en-US" dirty="0"/>
              <a:t>Minimize the condition number</a:t>
            </a:r>
          </a:p>
        </p:txBody>
      </p:sp>
      <p:pic>
        <p:nvPicPr>
          <p:cNvPr id="4" name="Picture 3">
            <a:extLst>
              <a:ext uri="{FF2B5EF4-FFF2-40B4-BE49-F238E27FC236}">
                <a16:creationId xmlns:a16="http://schemas.microsoft.com/office/drawing/2014/main" id="{8CDC791D-114A-D147-8C4E-E84AA271D12B}"/>
              </a:ext>
            </a:extLst>
          </p:cNvPr>
          <p:cNvPicPr>
            <a:picLocks noChangeAspect="1"/>
          </p:cNvPicPr>
          <p:nvPr/>
        </p:nvPicPr>
        <p:blipFill>
          <a:blip r:embed="rId2"/>
          <a:stretch>
            <a:fillRect/>
          </a:stretch>
        </p:blipFill>
        <p:spPr>
          <a:xfrm>
            <a:off x="6288153" y="1825625"/>
            <a:ext cx="839158" cy="510791"/>
          </a:xfrm>
          <a:prstGeom prst="rect">
            <a:avLst/>
          </a:prstGeom>
        </p:spPr>
      </p:pic>
      <p:pic>
        <p:nvPicPr>
          <p:cNvPr id="5" name="Picture 4">
            <a:extLst>
              <a:ext uri="{FF2B5EF4-FFF2-40B4-BE49-F238E27FC236}">
                <a16:creationId xmlns:a16="http://schemas.microsoft.com/office/drawing/2014/main" id="{4DA28E93-5C3D-4942-B7BA-2DF39F31DB7B}"/>
              </a:ext>
            </a:extLst>
          </p:cNvPr>
          <p:cNvPicPr>
            <a:picLocks noChangeAspect="1"/>
          </p:cNvPicPr>
          <p:nvPr/>
        </p:nvPicPr>
        <p:blipFill>
          <a:blip r:embed="rId3"/>
          <a:stretch>
            <a:fillRect/>
          </a:stretch>
        </p:blipFill>
        <p:spPr>
          <a:xfrm>
            <a:off x="6980303" y="2336415"/>
            <a:ext cx="2278914" cy="510791"/>
          </a:xfrm>
          <a:prstGeom prst="rect">
            <a:avLst/>
          </a:prstGeom>
        </p:spPr>
      </p:pic>
      <p:pic>
        <p:nvPicPr>
          <p:cNvPr id="6" name="Picture 5">
            <a:extLst>
              <a:ext uri="{FF2B5EF4-FFF2-40B4-BE49-F238E27FC236}">
                <a16:creationId xmlns:a16="http://schemas.microsoft.com/office/drawing/2014/main" id="{7E95949B-F08F-CB4F-8173-6A9B823EEADC}"/>
              </a:ext>
            </a:extLst>
          </p:cNvPr>
          <p:cNvPicPr>
            <a:picLocks noChangeAspect="1"/>
          </p:cNvPicPr>
          <p:nvPr/>
        </p:nvPicPr>
        <p:blipFill>
          <a:blip r:embed="rId4"/>
          <a:stretch>
            <a:fillRect/>
          </a:stretch>
        </p:blipFill>
        <p:spPr>
          <a:xfrm>
            <a:off x="3825090" y="2794901"/>
            <a:ext cx="4926123" cy="1145610"/>
          </a:xfrm>
          <a:prstGeom prst="rect">
            <a:avLst/>
          </a:prstGeom>
        </p:spPr>
      </p:pic>
      <p:pic>
        <p:nvPicPr>
          <p:cNvPr id="8" name="Picture 7">
            <a:extLst>
              <a:ext uri="{FF2B5EF4-FFF2-40B4-BE49-F238E27FC236}">
                <a16:creationId xmlns:a16="http://schemas.microsoft.com/office/drawing/2014/main" id="{4C200DE3-DA2C-B145-BD56-79185020E145}"/>
              </a:ext>
            </a:extLst>
          </p:cNvPr>
          <p:cNvPicPr>
            <a:picLocks noChangeAspect="1"/>
          </p:cNvPicPr>
          <p:nvPr/>
        </p:nvPicPr>
        <p:blipFill>
          <a:blip r:embed="rId5"/>
          <a:stretch>
            <a:fillRect/>
          </a:stretch>
        </p:blipFill>
        <p:spPr>
          <a:xfrm>
            <a:off x="1477199" y="3940511"/>
            <a:ext cx="4695783" cy="342077"/>
          </a:xfrm>
          <a:prstGeom prst="rect">
            <a:avLst/>
          </a:prstGeom>
        </p:spPr>
      </p:pic>
      <p:pic>
        <p:nvPicPr>
          <p:cNvPr id="9" name="Picture 8">
            <a:extLst>
              <a:ext uri="{FF2B5EF4-FFF2-40B4-BE49-F238E27FC236}">
                <a16:creationId xmlns:a16="http://schemas.microsoft.com/office/drawing/2014/main" id="{BBF4B236-C325-EC4E-B9B4-706DEA36F312}"/>
              </a:ext>
            </a:extLst>
          </p:cNvPr>
          <p:cNvPicPr>
            <a:picLocks noChangeAspect="1"/>
          </p:cNvPicPr>
          <p:nvPr/>
        </p:nvPicPr>
        <p:blipFill>
          <a:blip r:embed="rId6"/>
          <a:stretch>
            <a:fillRect/>
          </a:stretch>
        </p:blipFill>
        <p:spPr>
          <a:xfrm>
            <a:off x="1477199" y="4398580"/>
            <a:ext cx="4915538" cy="412081"/>
          </a:xfrm>
          <a:prstGeom prst="rect">
            <a:avLst/>
          </a:prstGeom>
        </p:spPr>
      </p:pic>
      <p:pic>
        <p:nvPicPr>
          <p:cNvPr id="10" name="Picture 9">
            <a:extLst>
              <a:ext uri="{FF2B5EF4-FFF2-40B4-BE49-F238E27FC236}">
                <a16:creationId xmlns:a16="http://schemas.microsoft.com/office/drawing/2014/main" id="{329EA00A-7C4F-5949-9F5F-B5FC558F952F}"/>
              </a:ext>
            </a:extLst>
          </p:cNvPr>
          <p:cNvPicPr>
            <a:picLocks noChangeAspect="1"/>
          </p:cNvPicPr>
          <p:nvPr/>
        </p:nvPicPr>
        <p:blipFill>
          <a:blip r:embed="rId7"/>
          <a:stretch>
            <a:fillRect/>
          </a:stretch>
        </p:blipFill>
        <p:spPr>
          <a:xfrm>
            <a:off x="5837129" y="4962092"/>
            <a:ext cx="3083990" cy="321249"/>
          </a:xfrm>
          <a:prstGeom prst="rect">
            <a:avLst/>
          </a:prstGeom>
        </p:spPr>
      </p:pic>
      <p:pic>
        <p:nvPicPr>
          <p:cNvPr id="11" name="Picture 10">
            <a:extLst>
              <a:ext uri="{FF2B5EF4-FFF2-40B4-BE49-F238E27FC236}">
                <a16:creationId xmlns:a16="http://schemas.microsoft.com/office/drawing/2014/main" id="{344F084F-2479-CB42-818B-A41DBF2AE355}"/>
              </a:ext>
            </a:extLst>
          </p:cNvPr>
          <p:cNvPicPr>
            <a:picLocks noChangeAspect="1"/>
          </p:cNvPicPr>
          <p:nvPr/>
        </p:nvPicPr>
        <p:blipFill>
          <a:blip r:embed="rId8"/>
          <a:stretch>
            <a:fillRect/>
          </a:stretch>
        </p:blipFill>
        <p:spPr>
          <a:xfrm>
            <a:off x="838200" y="5379359"/>
            <a:ext cx="3629621" cy="831211"/>
          </a:xfrm>
          <a:prstGeom prst="rect">
            <a:avLst/>
          </a:prstGeom>
        </p:spPr>
      </p:pic>
      <p:sp>
        <p:nvSpPr>
          <p:cNvPr id="12" name="Right Arrow 11">
            <a:extLst>
              <a:ext uri="{FF2B5EF4-FFF2-40B4-BE49-F238E27FC236}">
                <a16:creationId xmlns:a16="http://schemas.microsoft.com/office/drawing/2014/main" id="{12CEC229-0A6B-9745-8B7D-A92128F17F7B}"/>
              </a:ext>
            </a:extLst>
          </p:cNvPr>
          <p:cNvSpPr/>
          <p:nvPr/>
        </p:nvSpPr>
        <p:spPr>
          <a:xfrm>
            <a:off x="4872453" y="5646568"/>
            <a:ext cx="776699" cy="3397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7082EDD-F3CE-5441-B791-0C2516B1D514}"/>
              </a:ext>
            </a:extLst>
          </p:cNvPr>
          <p:cNvPicPr>
            <a:picLocks noChangeAspect="1"/>
          </p:cNvPicPr>
          <p:nvPr/>
        </p:nvPicPr>
        <p:blipFill>
          <a:blip r:embed="rId9"/>
          <a:stretch>
            <a:fillRect/>
          </a:stretch>
        </p:blipFill>
        <p:spPr>
          <a:xfrm>
            <a:off x="6239649" y="5375835"/>
            <a:ext cx="5053494" cy="1026090"/>
          </a:xfrm>
          <a:prstGeom prst="rect">
            <a:avLst/>
          </a:prstGeom>
        </p:spPr>
      </p:pic>
      <p:pic>
        <p:nvPicPr>
          <p:cNvPr id="14" name="Picture 13">
            <a:extLst>
              <a:ext uri="{FF2B5EF4-FFF2-40B4-BE49-F238E27FC236}">
                <a16:creationId xmlns:a16="http://schemas.microsoft.com/office/drawing/2014/main" id="{491AA71C-52E5-1C4C-8C33-F3688B3F0135}"/>
              </a:ext>
            </a:extLst>
          </p:cNvPr>
          <p:cNvPicPr>
            <a:picLocks noChangeAspect="1"/>
          </p:cNvPicPr>
          <p:nvPr/>
        </p:nvPicPr>
        <p:blipFill>
          <a:blip r:embed="rId10"/>
          <a:stretch>
            <a:fillRect/>
          </a:stretch>
        </p:blipFill>
        <p:spPr>
          <a:xfrm>
            <a:off x="3507240" y="6185727"/>
            <a:ext cx="3473063" cy="254570"/>
          </a:xfrm>
          <a:prstGeom prst="rect">
            <a:avLst/>
          </a:prstGeom>
        </p:spPr>
      </p:pic>
    </p:spTree>
    <p:extLst>
      <p:ext uri="{BB962C8B-B14F-4D97-AF65-F5344CB8AC3E}">
        <p14:creationId xmlns:p14="http://schemas.microsoft.com/office/powerpoint/2010/main" val="3919674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5A88-C920-AB48-8829-07126912E533}"/>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60726777-7738-F146-8100-B5005699BBE0}"/>
              </a:ext>
            </a:extLst>
          </p:cNvPr>
          <p:cNvSpPr>
            <a:spLocks noGrp="1"/>
          </p:cNvSpPr>
          <p:nvPr>
            <p:ph idx="1"/>
          </p:nvPr>
        </p:nvSpPr>
        <p:spPr/>
        <p:txBody>
          <a:bodyPr/>
          <a:lstStyle/>
          <a:p>
            <a:r>
              <a:rPr lang="en-US" dirty="0"/>
              <a:t>Optimization problems</a:t>
            </a:r>
          </a:p>
          <a:p>
            <a:r>
              <a:rPr lang="en-US" dirty="0"/>
              <a:t>Linear Programming</a:t>
            </a:r>
          </a:p>
          <a:p>
            <a:r>
              <a:rPr lang="en-US" dirty="0"/>
              <a:t>Quadratic Programming</a:t>
            </a:r>
          </a:p>
          <a:p>
            <a:pPr lvl="1"/>
            <a:r>
              <a:rPr lang="en-US" dirty="0"/>
              <a:t>QCQP</a:t>
            </a:r>
          </a:p>
          <a:p>
            <a:pPr lvl="1"/>
            <a:r>
              <a:rPr lang="en-US" dirty="0"/>
              <a:t>SOCP</a:t>
            </a:r>
          </a:p>
          <a:p>
            <a:r>
              <a:rPr lang="en-US" dirty="0"/>
              <a:t>Semidefinite programming</a:t>
            </a:r>
          </a:p>
          <a:p>
            <a:pPr lvl="1"/>
            <a:endParaRPr lang="en-US" dirty="0"/>
          </a:p>
        </p:txBody>
      </p:sp>
    </p:spTree>
    <p:extLst>
      <p:ext uri="{BB962C8B-B14F-4D97-AF65-F5344CB8AC3E}">
        <p14:creationId xmlns:p14="http://schemas.microsoft.com/office/powerpoint/2010/main" val="3796357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BD870-04C4-CC41-9A75-9AB7359C43CB}"/>
              </a:ext>
            </a:extLst>
          </p:cNvPr>
          <p:cNvSpPr>
            <a:spLocks noGrp="1"/>
          </p:cNvSpPr>
          <p:nvPr>
            <p:ph type="title"/>
          </p:nvPr>
        </p:nvSpPr>
        <p:spPr/>
        <p:txBody>
          <a:bodyPr/>
          <a:lstStyle/>
          <a:p>
            <a:r>
              <a:rPr lang="en-US" dirty="0"/>
              <a:t>Optimization problems</a:t>
            </a:r>
          </a:p>
        </p:txBody>
      </p:sp>
      <p:pic>
        <p:nvPicPr>
          <p:cNvPr id="4" name="Content Placeholder 3">
            <a:extLst>
              <a:ext uri="{FF2B5EF4-FFF2-40B4-BE49-F238E27FC236}">
                <a16:creationId xmlns:a16="http://schemas.microsoft.com/office/drawing/2014/main" id="{2F90AFDB-CE4F-9849-B758-67FE774306FC}"/>
              </a:ext>
            </a:extLst>
          </p:cNvPr>
          <p:cNvPicPr>
            <a:picLocks noGrp="1" noChangeAspect="1"/>
          </p:cNvPicPr>
          <p:nvPr>
            <p:ph idx="1"/>
          </p:nvPr>
        </p:nvPicPr>
        <p:blipFill>
          <a:blip r:embed="rId2"/>
          <a:stretch>
            <a:fillRect/>
          </a:stretch>
        </p:blipFill>
        <p:spPr>
          <a:xfrm>
            <a:off x="1989680" y="1982879"/>
            <a:ext cx="7741825" cy="1957203"/>
          </a:xfrm>
          <a:prstGeom prst="rect">
            <a:avLst/>
          </a:prstGeom>
        </p:spPr>
      </p:pic>
      <p:sp>
        <p:nvSpPr>
          <p:cNvPr id="6" name="TextBox 5">
            <a:extLst>
              <a:ext uri="{FF2B5EF4-FFF2-40B4-BE49-F238E27FC236}">
                <a16:creationId xmlns:a16="http://schemas.microsoft.com/office/drawing/2014/main" id="{348189B0-DB9E-A44B-B745-6C2AEF9958B5}"/>
              </a:ext>
            </a:extLst>
          </p:cNvPr>
          <p:cNvSpPr txBox="1"/>
          <p:nvPr/>
        </p:nvSpPr>
        <p:spPr>
          <a:xfrm>
            <a:off x="1606530" y="4819668"/>
            <a:ext cx="1436868" cy="369332"/>
          </a:xfrm>
          <a:prstGeom prst="rect">
            <a:avLst/>
          </a:prstGeom>
          <a:noFill/>
        </p:spPr>
        <p:txBody>
          <a:bodyPr wrap="none" rtlCol="0">
            <a:spAutoFit/>
          </a:bodyPr>
          <a:lstStyle/>
          <a:p>
            <a:r>
              <a:rPr lang="en-US" dirty="0"/>
              <a:t>Local optimal</a:t>
            </a:r>
          </a:p>
        </p:txBody>
      </p:sp>
      <p:sp>
        <p:nvSpPr>
          <p:cNvPr id="8" name="TextBox 7">
            <a:extLst>
              <a:ext uri="{FF2B5EF4-FFF2-40B4-BE49-F238E27FC236}">
                <a16:creationId xmlns:a16="http://schemas.microsoft.com/office/drawing/2014/main" id="{BDC1EF78-5D81-9F4F-AFAF-2741B675CF10}"/>
              </a:ext>
            </a:extLst>
          </p:cNvPr>
          <p:cNvSpPr txBox="1"/>
          <p:nvPr/>
        </p:nvSpPr>
        <p:spPr>
          <a:xfrm>
            <a:off x="1615858" y="4109139"/>
            <a:ext cx="1563826" cy="369332"/>
          </a:xfrm>
          <a:prstGeom prst="rect">
            <a:avLst/>
          </a:prstGeom>
          <a:noFill/>
        </p:spPr>
        <p:txBody>
          <a:bodyPr wrap="none" rtlCol="0">
            <a:spAutoFit/>
          </a:bodyPr>
          <a:lstStyle/>
          <a:p>
            <a:r>
              <a:rPr lang="en-US" dirty="0"/>
              <a:t>Global optimal</a:t>
            </a:r>
          </a:p>
        </p:txBody>
      </p:sp>
      <p:pic>
        <p:nvPicPr>
          <p:cNvPr id="9" name="Picture 8">
            <a:extLst>
              <a:ext uri="{FF2B5EF4-FFF2-40B4-BE49-F238E27FC236}">
                <a16:creationId xmlns:a16="http://schemas.microsoft.com/office/drawing/2014/main" id="{A7301B05-3CB8-034D-952B-8E7DA25626F3}"/>
              </a:ext>
            </a:extLst>
          </p:cNvPr>
          <p:cNvPicPr>
            <a:picLocks noChangeAspect="1"/>
          </p:cNvPicPr>
          <p:nvPr/>
        </p:nvPicPr>
        <p:blipFill>
          <a:blip r:embed="rId3"/>
          <a:stretch>
            <a:fillRect/>
          </a:stretch>
        </p:blipFill>
        <p:spPr>
          <a:xfrm>
            <a:off x="3399055" y="4778865"/>
            <a:ext cx="5393890" cy="820269"/>
          </a:xfrm>
          <a:prstGeom prst="rect">
            <a:avLst/>
          </a:prstGeom>
        </p:spPr>
      </p:pic>
      <p:pic>
        <p:nvPicPr>
          <p:cNvPr id="10" name="Picture 9">
            <a:extLst>
              <a:ext uri="{FF2B5EF4-FFF2-40B4-BE49-F238E27FC236}">
                <a16:creationId xmlns:a16="http://schemas.microsoft.com/office/drawing/2014/main" id="{8C336157-C9F2-954A-B8B5-D982384A6385}"/>
              </a:ext>
            </a:extLst>
          </p:cNvPr>
          <p:cNvPicPr>
            <a:picLocks noChangeAspect="1"/>
          </p:cNvPicPr>
          <p:nvPr/>
        </p:nvPicPr>
        <p:blipFill>
          <a:blip r:embed="rId4"/>
          <a:stretch>
            <a:fillRect/>
          </a:stretch>
        </p:blipFill>
        <p:spPr>
          <a:xfrm>
            <a:off x="3459185" y="4146182"/>
            <a:ext cx="6696072" cy="463396"/>
          </a:xfrm>
          <a:prstGeom prst="rect">
            <a:avLst/>
          </a:prstGeom>
        </p:spPr>
      </p:pic>
    </p:spTree>
    <p:extLst>
      <p:ext uri="{BB962C8B-B14F-4D97-AF65-F5344CB8AC3E}">
        <p14:creationId xmlns:p14="http://schemas.microsoft.com/office/powerpoint/2010/main" val="180758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6F6D3-8A4B-F54D-A712-148D7C07557E}"/>
              </a:ext>
            </a:extLst>
          </p:cNvPr>
          <p:cNvSpPr>
            <a:spLocks noGrp="1"/>
          </p:cNvSpPr>
          <p:nvPr>
            <p:ph type="title"/>
          </p:nvPr>
        </p:nvSpPr>
        <p:spPr/>
        <p:txBody>
          <a:bodyPr/>
          <a:lstStyle/>
          <a:p>
            <a:r>
              <a:rPr lang="en-US" dirty="0" err="1"/>
              <a:t>Feasiablity</a:t>
            </a:r>
            <a:r>
              <a:rPr lang="en-US" dirty="0"/>
              <a:t> problem</a:t>
            </a:r>
          </a:p>
        </p:txBody>
      </p:sp>
      <p:pic>
        <p:nvPicPr>
          <p:cNvPr id="4" name="Content Placeholder 3">
            <a:extLst>
              <a:ext uri="{FF2B5EF4-FFF2-40B4-BE49-F238E27FC236}">
                <a16:creationId xmlns:a16="http://schemas.microsoft.com/office/drawing/2014/main" id="{2697CE95-5750-ED41-97FD-71C80AC81755}"/>
              </a:ext>
            </a:extLst>
          </p:cNvPr>
          <p:cNvPicPr>
            <a:picLocks noGrp="1" noChangeAspect="1"/>
          </p:cNvPicPr>
          <p:nvPr>
            <p:ph idx="1"/>
          </p:nvPr>
        </p:nvPicPr>
        <p:blipFill>
          <a:blip r:embed="rId2"/>
          <a:stretch>
            <a:fillRect/>
          </a:stretch>
        </p:blipFill>
        <p:spPr>
          <a:xfrm>
            <a:off x="3515003" y="2681097"/>
            <a:ext cx="5161994" cy="1495805"/>
          </a:xfrm>
          <a:prstGeom prst="rect">
            <a:avLst/>
          </a:prstGeom>
        </p:spPr>
      </p:pic>
    </p:spTree>
    <p:extLst>
      <p:ext uri="{BB962C8B-B14F-4D97-AF65-F5344CB8AC3E}">
        <p14:creationId xmlns:p14="http://schemas.microsoft.com/office/powerpoint/2010/main" val="1462953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00884-F024-A14F-A456-8AFF4B06233D}"/>
              </a:ext>
            </a:extLst>
          </p:cNvPr>
          <p:cNvSpPr>
            <a:spLocks noGrp="1"/>
          </p:cNvSpPr>
          <p:nvPr>
            <p:ph type="title"/>
          </p:nvPr>
        </p:nvSpPr>
        <p:spPr/>
        <p:txBody>
          <a:bodyPr/>
          <a:lstStyle/>
          <a:p>
            <a:r>
              <a:rPr lang="en-US" dirty="0"/>
              <a:t>Slack variables</a:t>
            </a:r>
          </a:p>
        </p:txBody>
      </p:sp>
      <p:pic>
        <p:nvPicPr>
          <p:cNvPr id="4" name="Content Placeholder 3">
            <a:extLst>
              <a:ext uri="{FF2B5EF4-FFF2-40B4-BE49-F238E27FC236}">
                <a16:creationId xmlns:a16="http://schemas.microsoft.com/office/drawing/2014/main" id="{81E783B0-FDBA-8741-A7EC-32040984B7CA}"/>
              </a:ext>
            </a:extLst>
          </p:cNvPr>
          <p:cNvPicPr>
            <a:picLocks noGrp="1" noChangeAspect="1"/>
          </p:cNvPicPr>
          <p:nvPr>
            <p:ph idx="1"/>
          </p:nvPr>
        </p:nvPicPr>
        <p:blipFill>
          <a:blip r:embed="rId2"/>
          <a:stretch>
            <a:fillRect/>
          </a:stretch>
        </p:blipFill>
        <p:spPr>
          <a:xfrm>
            <a:off x="2615939" y="2508821"/>
            <a:ext cx="6759777" cy="1840358"/>
          </a:xfrm>
          <a:prstGeom prst="rect">
            <a:avLst/>
          </a:prstGeom>
        </p:spPr>
      </p:pic>
    </p:spTree>
    <p:extLst>
      <p:ext uri="{BB962C8B-B14F-4D97-AF65-F5344CB8AC3E}">
        <p14:creationId xmlns:p14="http://schemas.microsoft.com/office/powerpoint/2010/main" val="42855276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7E510-7C1A-B749-9D6B-7C110A5AB74B}"/>
              </a:ext>
            </a:extLst>
          </p:cNvPr>
          <p:cNvSpPr>
            <a:spLocks noGrp="1"/>
          </p:cNvSpPr>
          <p:nvPr>
            <p:ph type="title"/>
          </p:nvPr>
        </p:nvSpPr>
        <p:spPr/>
        <p:txBody>
          <a:bodyPr/>
          <a:lstStyle/>
          <a:p>
            <a:r>
              <a:rPr lang="en-US" dirty="0"/>
              <a:t>Introducing equality constraints</a:t>
            </a:r>
          </a:p>
        </p:txBody>
      </p:sp>
      <p:pic>
        <p:nvPicPr>
          <p:cNvPr id="4" name="Content Placeholder 3">
            <a:extLst>
              <a:ext uri="{FF2B5EF4-FFF2-40B4-BE49-F238E27FC236}">
                <a16:creationId xmlns:a16="http://schemas.microsoft.com/office/drawing/2014/main" id="{99ABF91B-088B-B64F-9D59-2ACFDA1B9B87}"/>
              </a:ext>
            </a:extLst>
          </p:cNvPr>
          <p:cNvPicPr>
            <a:picLocks noGrp="1" noChangeAspect="1"/>
          </p:cNvPicPr>
          <p:nvPr>
            <p:ph idx="1"/>
          </p:nvPr>
        </p:nvPicPr>
        <p:blipFill>
          <a:blip r:embed="rId2"/>
          <a:stretch>
            <a:fillRect/>
          </a:stretch>
        </p:blipFill>
        <p:spPr>
          <a:xfrm>
            <a:off x="2991455" y="1690688"/>
            <a:ext cx="6209089" cy="1413951"/>
          </a:xfrm>
          <a:prstGeom prst="rect">
            <a:avLst/>
          </a:prstGeom>
        </p:spPr>
      </p:pic>
      <p:pic>
        <p:nvPicPr>
          <p:cNvPr id="5" name="Picture 4">
            <a:extLst>
              <a:ext uri="{FF2B5EF4-FFF2-40B4-BE49-F238E27FC236}">
                <a16:creationId xmlns:a16="http://schemas.microsoft.com/office/drawing/2014/main" id="{ADDEC1C0-E11A-B949-9870-0588ACE48E90}"/>
              </a:ext>
            </a:extLst>
          </p:cNvPr>
          <p:cNvPicPr>
            <a:picLocks noChangeAspect="1"/>
          </p:cNvPicPr>
          <p:nvPr/>
        </p:nvPicPr>
        <p:blipFill>
          <a:blip r:embed="rId3"/>
          <a:stretch>
            <a:fillRect/>
          </a:stretch>
        </p:blipFill>
        <p:spPr>
          <a:xfrm>
            <a:off x="2991455" y="4406276"/>
            <a:ext cx="5532155" cy="1572297"/>
          </a:xfrm>
          <a:prstGeom prst="rect">
            <a:avLst/>
          </a:prstGeom>
        </p:spPr>
      </p:pic>
      <p:sp>
        <p:nvSpPr>
          <p:cNvPr id="6" name="Down Arrow 5">
            <a:extLst>
              <a:ext uri="{FF2B5EF4-FFF2-40B4-BE49-F238E27FC236}">
                <a16:creationId xmlns:a16="http://schemas.microsoft.com/office/drawing/2014/main" id="{62E3771E-BE13-7C4D-95A5-178D8FB47342}"/>
              </a:ext>
            </a:extLst>
          </p:cNvPr>
          <p:cNvSpPr/>
          <p:nvPr/>
        </p:nvSpPr>
        <p:spPr>
          <a:xfrm>
            <a:off x="5574082" y="3398717"/>
            <a:ext cx="676406" cy="70458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6784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6EF39-E6D8-A340-AE22-DF0B55588A90}"/>
              </a:ext>
            </a:extLst>
          </p:cNvPr>
          <p:cNvSpPr>
            <a:spLocks noGrp="1"/>
          </p:cNvSpPr>
          <p:nvPr>
            <p:ph type="title"/>
          </p:nvPr>
        </p:nvSpPr>
        <p:spPr/>
        <p:txBody>
          <a:bodyPr/>
          <a:lstStyle/>
          <a:p>
            <a:r>
              <a:rPr lang="en-US" dirty="0"/>
              <a:t>Convex optimization problem</a:t>
            </a:r>
          </a:p>
        </p:txBody>
      </p:sp>
      <p:pic>
        <p:nvPicPr>
          <p:cNvPr id="4" name="Content Placeholder 3">
            <a:extLst>
              <a:ext uri="{FF2B5EF4-FFF2-40B4-BE49-F238E27FC236}">
                <a16:creationId xmlns:a16="http://schemas.microsoft.com/office/drawing/2014/main" id="{99B71769-0E8C-BC40-A64C-48782535A413}"/>
              </a:ext>
            </a:extLst>
          </p:cNvPr>
          <p:cNvPicPr>
            <a:picLocks noGrp="1" noChangeAspect="1"/>
          </p:cNvPicPr>
          <p:nvPr>
            <p:ph idx="1"/>
          </p:nvPr>
        </p:nvPicPr>
        <p:blipFill>
          <a:blip r:embed="rId2"/>
          <a:stretch>
            <a:fillRect/>
          </a:stretch>
        </p:blipFill>
        <p:spPr>
          <a:xfrm>
            <a:off x="2926180" y="1871260"/>
            <a:ext cx="6339640" cy="1557740"/>
          </a:xfrm>
          <a:prstGeom prst="rect">
            <a:avLst/>
          </a:prstGeom>
        </p:spPr>
      </p:pic>
      <p:pic>
        <p:nvPicPr>
          <p:cNvPr id="5" name="Picture 4">
            <a:extLst>
              <a:ext uri="{FF2B5EF4-FFF2-40B4-BE49-F238E27FC236}">
                <a16:creationId xmlns:a16="http://schemas.microsoft.com/office/drawing/2014/main" id="{61AE77DE-1A67-1E4C-A405-E724D46F8BCD}"/>
              </a:ext>
            </a:extLst>
          </p:cNvPr>
          <p:cNvPicPr>
            <a:picLocks noChangeAspect="1"/>
          </p:cNvPicPr>
          <p:nvPr/>
        </p:nvPicPr>
        <p:blipFill>
          <a:blip r:embed="rId3"/>
          <a:stretch>
            <a:fillRect/>
          </a:stretch>
        </p:blipFill>
        <p:spPr>
          <a:xfrm>
            <a:off x="1472154" y="3978763"/>
            <a:ext cx="9485703" cy="1755471"/>
          </a:xfrm>
          <a:prstGeom prst="rect">
            <a:avLst/>
          </a:prstGeom>
        </p:spPr>
      </p:pic>
    </p:spTree>
    <p:extLst>
      <p:ext uri="{BB962C8B-B14F-4D97-AF65-F5344CB8AC3E}">
        <p14:creationId xmlns:p14="http://schemas.microsoft.com/office/powerpoint/2010/main" val="2089911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BD91C-A6A9-734F-86C0-63F572A252DE}"/>
              </a:ext>
            </a:extLst>
          </p:cNvPr>
          <p:cNvSpPr>
            <a:spLocks noGrp="1"/>
          </p:cNvSpPr>
          <p:nvPr>
            <p:ph type="title"/>
          </p:nvPr>
        </p:nvSpPr>
        <p:spPr/>
        <p:txBody>
          <a:bodyPr/>
          <a:lstStyle/>
          <a:p>
            <a:r>
              <a:rPr lang="en-US" dirty="0"/>
              <a:t>Local and global optima</a:t>
            </a:r>
          </a:p>
        </p:txBody>
      </p:sp>
      <p:sp>
        <p:nvSpPr>
          <p:cNvPr id="3" name="Content Placeholder 2">
            <a:extLst>
              <a:ext uri="{FF2B5EF4-FFF2-40B4-BE49-F238E27FC236}">
                <a16:creationId xmlns:a16="http://schemas.microsoft.com/office/drawing/2014/main" id="{6268D703-F138-D645-BBBB-1E13A164A7D8}"/>
              </a:ext>
            </a:extLst>
          </p:cNvPr>
          <p:cNvSpPr>
            <a:spLocks noGrp="1"/>
          </p:cNvSpPr>
          <p:nvPr>
            <p:ph idx="1"/>
          </p:nvPr>
        </p:nvSpPr>
        <p:spPr/>
        <p:txBody>
          <a:bodyPr/>
          <a:lstStyle/>
          <a:p>
            <a:r>
              <a:rPr lang="en-US" dirty="0"/>
              <a:t>any locally optimal point is also globally optimal</a:t>
            </a:r>
          </a:p>
        </p:txBody>
      </p:sp>
      <p:pic>
        <p:nvPicPr>
          <p:cNvPr id="4" name="Picture 3">
            <a:extLst>
              <a:ext uri="{FF2B5EF4-FFF2-40B4-BE49-F238E27FC236}">
                <a16:creationId xmlns:a16="http://schemas.microsoft.com/office/drawing/2014/main" id="{82742054-86B2-C44D-B238-901DAFF933C2}"/>
              </a:ext>
            </a:extLst>
          </p:cNvPr>
          <p:cNvPicPr>
            <a:picLocks noChangeAspect="1"/>
          </p:cNvPicPr>
          <p:nvPr/>
        </p:nvPicPr>
        <p:blipFill>
          <a:blip r:embed="rId2"/>
          <a:stretch>
            <a:fillRect/>
          </a:stretch>
        </p:blipFill>
        <p:spPr>
          <a:xfrm>
            <a:off x="2718713" y="2565665"/>
            <a:ext cx="6754574" cy="865118"/>
          </a:xfrm>
          <a:prstGeom prst="rect">
            <a:avLst/>
          </a:prstGeom>
        </p:spPr>
      </p:pic>
      <p:sp>
        <p:nvSpPr>
          <p:cNvPr id="5" name="TextBox 4">
            <a:extLst>
              <a:ext uri="{FF2B5EF4-FFF2-40B4-BE49-F238E27FC236}">
                <a16:creationId xmlns:a16="http://schemas.microsoft.com/office/drawing/2014/main" id="{523907EB-2204-024F-BC86-50FE86E99A55}"/>
              </a:ext>
            </a:extLst>
          </p:cNvPr>
          <p:cNvSpPr txBox="1"/>
          <p:nvPr/>
        </p:nvSpPr>
        <p:spPr>
          <a:xfrm>
            <a:off x="1052188" y="2475004"/>
            <a:ext cx="1064711" cy="523220"/>
          </a:xfrm>
          <a:prstGeom prst="rect">
            <a:avLst/>
          </a:prstGeom>
          <a:noFill/>
        </p:spPr>
        <p:txBody>
          <a:bodyPr wrap="square" rtlCol="0">
            <a:spAutoFit/>
          </a:bodyPr>
          <a:lstStyle/>
          <a:p>
            <a:r>
              <a:rPr lang="en-US" sz="2800" dirty="0"/>
              <a:t>Proof.</a:t>
            </a:r>
          </a:p>
        </p:txBody>
      </p:sp>
      <p:pic>
        <p:nvPicPr>
          <p:cNvPr id="7" name="Picture 6">
            <a:extLst>
              <a:ext uri="{FF2B5EF4-FFF2-40B4-BE49-F238E27FC236}">
                <a16:creationId xmlns:a16="http://schemas.microsoft.com/office/drawing/2014/main" id="{51AF8219-DF86-4E4F-83A1-51CA106578D1}"/>
              </a:ext>
            </a:extLst>
          </p:cNvPr>
          <p:cNvPicPr>
            <a:picLocks noChangeAspect="1"/>
          </p:cNvPicPr>
          <p:nvPr/>
        </p:nvPicPr>
        <p:blipFill>
          <a:blip r:embed="rId3"/>
          <a:stretch>
            <a:fillRect/>
          </a:stretch>
        </p:blipFill>
        <p:spPr>
          <a:xfrm>
            <a:off x="1747165" y="3243645"/>
            <a:ext cx="7726122" cy="374276"/>
          </a:xfrm>
          <a:prstGeom prst="rect">
            <a:avLst/>
          </a:prstGeom>
        </p:spPr>
      </p:pic>
      <p:pic>
        <p:nvPicPr>
          <p:cNvPr id="8" name="Picture 7">
            <a:extLst>
              <a:ext uri="{FF2B5EF4-FFF2-40B4-BE49-F238E27FC236}">
                <a16:creationId xmlns:a16="http://schemas.microsoft.com/office/drawing/2014/main" id="{A4249683-412F-2544-91B7-5564650756B0}"/>
              </a:ext>
            </a:extLst>
          </p:cNvPr>
          <p:cNvPicPr>
            <a:picLocks noChangeAspect="1"/>
          </p:cNvPicPr>
          <p:nvPr/>
        </p:nvPicPr>
        <p:blipFill>
          <a:blip r:embed="rId4"/>
          <a:stretch>
            <a:fillRect/>
          </a:stretch>
        </p:blipFill>
        <p:spPr>
          <a:xfrm>
            <a:off x="1215026" y="3739431"/>
            <a:ext cx="9164698" cy="2767180"/>
          </a:xfrm>
          <a:prstGeom prst="rect">
            <a:avLst/>
          </a:prstGeom>
        </p:spPr>
      </p:pic>
    </p:spTree>
    <p:extLst>
      <p:ext uri="{BB962C8B-B14F-4D97-AF65-F5344CB8AC3E}">
        <p14:creationId xmlns:p14="http://schemas.microsoft.com/office/powerpoint/2010/main" val="3249509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E9D54-8643-D647-AB7D-E5F936C50A2F}"/>
              </a:ext>
            </a:extLst>
          </p:cNvPr>
          <p:cNvSpPr>
            <a:spLocks noGrp="1"/>
          </p:cNvSpPr>
          <p:nvPr>
            <p:ph type="title"/>
          </p:nvPr>
        </p:nvSpPr>
        <p:spPr/>
        <p:txBody>
          <a:bodyPr/>
          <a:lstStyle/>
          <a:p>
            <a:r>
              <a:rPr lang="en-US" dirty="0"/>
              <a:t>An optimality criterion</a:t>
            </a:r>
          </a:p>
        </p:txBody>
      </p:sp>
      <p:pic>
        <p:nvPicPr>
          <p:cNvPr id="4" name="Content Placeholder 3">
            <a:extLst>
              <a:ext uri="{FF2B5EF4-FFF2-40B4-BE49-F238E27FC236}">
                <a16:creationId xmlns:a16="http://schemas.microsoft.com/office/drawing/2014/main" id="{7678CEDD-700C-ED46-85A3-A5494050BBB6}"/>
              </a:ext>
            </a:extLst>
          </p:cNvPr>
          <p:cNvPicPr>
            <a:picLocks noGrp="1" noChangeAspect="1"/>
          </p:cNvPicPr>
          <p:nvPr>
            <p:ph idx="1"/>
          </p:nvPr>
        </p:nvPicPr>
        <p:blipFill>
          <a:blip r:embed="rId2"/>
          <a:stretch>
            <a:fillRect/>
          </a:stretch>
        </p:blipFill>
        <p:spPr>
          <a:xfrm>
            <a:off x="1888327" y="2760869"/>
            <a:ext cx="7593877" cy="1336262"/>
          </a:xfrm>
          <a:prstGeom prst="rect">
            <a:avLst/>
          </a:prstGeom>
        </p:spPr>
      </p:pic>
    </p:spTree>
    <p:extLst>
      <p:ext uri="{BB962C8B-B14F-4D97-AF65-F5344CB8AC3E}">
        <p14:creationId xmlns:p14="http://schemas.microsoft.com/office/powerpoint/2010/main" val="36129390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418</TotalTime>
  <Words>322</Words>
  <Application>Microsoft Macintosh PowerPoint</Application>
  <PresentationFormat>Widescreen</PresentationFormat>
  <Paragraphs>58</Paragraphs>
  <Slides>19</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Discussion 14</vt:lpstr>
      <vt:lpstr>Outline</vt:lpstr>
      <vt:lpstr>Optimization problems</vt:lpstr>
      <vt:lpstr>Feasiablity problem</vt:lpstr>
      <vt:lpstr>Slack variables</vt:lpstr>
      <vt:lpstr>Introducing equality constraints</vt:lpstr>
      <vt:lpstr>Convex optimization problem</vt:lpstr>
      <vt:lpstr>Local and global optima</vt:lpstr>
      <vt:lpstr>An optimality criterion</vt:lpstr>
      <vt:lpstr>Linear programming (LP)</vt:lpstr>
      <vt:lpstr>Relaxation of Boolean LP</vt:lpstr>
      <vt:lpstr>Quadratic programming (QP)</vt:lpstr>
      <vt:lpstr>Quadratically constrained quadratic program (QCQP)</vt:lpstr>
      <vt:lpstr>l4-norm approximation via QCQP</vt:lpstr>
      <vt:lpstr>Second-order cone programming (SOCP)</vt:lpstr>
      <vt:lpstr>Complex l1-norm approximation via SOCP</vt:lpstr>
      <vt:lpstr>Complex l1-norm approximation via SOCP</vt:lpstr>
      <vt:lpstr>Semideﬁnite programming (SDP)</vt:lpstr>
      <vt:lpstr>Eigenvalue optimization via SDP.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Discussion 14</dc:title>
  <dc:creator>夏 舒豪</dc:creator>
  <cp:lastModifiedBy>夏 舒豪</cp:lastModifiedBy>
  <cp:revision>14</cp:revision>
  <dcterms:created xsi:type="dcterms:W3CDTF">2020-06-07T11:27:01Z</dcterms:created>
  <dcterms:modified xsi:type="dcterms:W3CDTF">2020-06-07T18:25:17Z</dcterms:modified>
</cp:coreProperties>
</file>

<file path=docProps/thumbnail.jpeg>
</file>